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493" r:id="rId3"/>
    <p:sldId id="495" r:id="rId4"/>
    <p:sldId id="492" r:id="rId5"/>
    <p:sldId id="449" r:id="rId6"/>
    <p:sldId id="475" r:id="rId7"/>
    <p:sldId id="317" r:id="rId8"/>
    <p:sldId id="477" r:id="rId9"/>
    <p:sldId id="479" r:id="rId10"/>
    <p:sldId id="478" r:id="rId11"/>
    <p:sldId id="498" r:id="rId12"/>
    <p:sldId id="496" r:id="rId13"/>
    <p:sldId id="497" r:id="rId14"/>
    <p:sldId id="487" r:id="rId15"/>
    <p:sldId id="488" r:id="rId16"/>
    <p:sldId id="320" r:id="rId17"/>
    <p:sldId id="318" r:id="rId18"/>
    <p:sldId id="313" r:id="rId19"/>
    <p:sldId id="494" r:id="rId20"/>
    <p:sldId id="491" r:id="rId21"/>
  </p:sldIdLst>
  <p:sldSz cx="10693400" cy="756285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462B43-9885-9720-7053-89063FD764C7}" name="Danny Doyle" initials="DD" userId="S::dannydoyle@newmancatholictrust.com::0e55f2a6-cf56-4085-9aa8-22f0858e42c7" providerId="AD"/>
  <p188:author id="{ACDBB7A5-B86C-0B6D-DE63-353ACCCD60D2}" name="Anne Rolls" initials="AR" userId="af33ef21b50392b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1229"/>
    <a:srgbClr val="C7A25A"/>
    <a:srgbClr val="9D9D9C"/>
    <a:srgbClr val="DADADA"/>
    <a:srgbClr val="EDEDED"/>
    <a:srgbClr val="F8F7F3"/>
    <a:srgbClr val="BC9955"/>
    <a:srgbClr val="17233D"/>
    <a:srgbClr val="F0E7D4"/>
    <a:srgbClr val="F4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CE2A87-F081-44E9-96E1-E8740094B398}" v="35" dt="2024-05-02T16:35:23.39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0" autoAdjust="0"/>
    <p:restoredTop sz="96357" autoAdjust="0"/>
  </p:normalViewPr>
  <p:slideViewPr>
    <p:cSldViewPr>
      <p:cViewPr varScale="1">
        <p:scale>
          <a:sx n="104" d="100"/>
          <a:sy n="104" d="100"/>
        </p:scale>
        <p:origin x="144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Doyle" userId="0e55f2a6-cf56-4085-9aa8-22f0858e42c7" providerId="ADAL" clId="{AACE2A87-F081-44E9-96E1-E8740094B398}"/>
    <pc:docChg chg="modSld sldOrd">
      <pc:chgData name="Danny Doyle" userId="0e55f2a6-cf56-4085-9aa8-22f0858e42c7" providerId="ADAL" clId="{AACE2A87-F081-44E9-96E1-E8740094B398}" dt="2024-05-20T16:55:39.554" v="7"/>
      <pc:docMkLst>
        <pc:docMk/>
      </pc:docMkLst>
      <pc:sldChg chg="ord">
        <pc:chgData name="Danny Doyle" userId="0e55f2a6-cf56-4085-9aa8-22f0858e42c7" providerId="ADAL" clId="{AACE2A87-F081-44E9-96E1-E8740094B398}" dt="2024-05-20T16:55:12.477" v="3"/>
        <pc:sldMkLst>
          <pc:docMk/>
          <pc:sldMk cId="910047312" sldId="487"/>
        </pc:sldMkLst>
      </pc:sldChg>
      <pc:sldChg chg="ord">
        <pc:chgData name="Danny Doyle" userId="0e55f2a6-cf56-4085-9aa8-22f0858e42c7" providerId="ADAL" clId="{AACE2A87-F081-44E9-96E1-E8740094B398}" dt="2024-05-20T16:55:12.477" v="3"/>
        <pc:sldMkLst>
          <pc:docMk/>
          <pc:sldMk cId="1357655334" sldId="488"/>
        </pc:sldMkLst>
      </pc:sldChg>
      <pc:sldChg chg="ord">
        <pc:chgData name="Danny Doyle" userId="0e55f2a6-cf56-4085-9aa8-22f0858e42c7" providerId="ADAL" clId="{AACE2A87-F081-44E9-96E1-E8740094B398}" dt="2024-05-20T16:55:39.554" v="7"/>
        <pc:sldMkLst>
          <pc:docMk/>
          <pc:sldMk cId="3217577776" sldId="496"/>
        </pc:sldMkLst>
      </pc:sldChg>
      <pc:sldChg chg="ord">
        <pc:chgData name="Danny Doyle" userId="0e55f2a6-cf56-4085-9aa8-22f0858e42c7" providerId="ADAL" clId="{AACE2A87-F081-44E9-96E1-E8740094B398}" dt="2024-05-20T16:55:39.554" v="7"/>
        <pc:sldMkLst>
          <pc:docMk/>
          <pc:sldMk cId="3381010663" sldId="49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642" cy="341026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l">
              <a:defRPr sz="11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523" y="0"/>
            <a:ext cx="4300168" cy="341026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r">
              <a:defRPr sz="1100"/>
            </a:lvl1pPr>
          </a:lstStyle>
          <a:p>
            <a:fld id="{0907B805-4C75-4CEA-89E6-AC2AB3FE3F65}" type="datetimeFigureOut">
              <a:rPr lang="en-GB" smtClean="0"/>
              <a:t>20/05/2024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850900"/>
            <a:ext cx="324008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59" tIns="41880" rIns="83759" bIns="4188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254" y="3271845"/>
            <a:ext cx="7940131" cy="2676834"/>
          </a:xfrm>
          <a:prstGeom prst="rect">
            <a:avLst/>
          </a:prstGeom>
        </p:spPr>
        <p:txBody>
          <a:bodyPr vert="horz" lIns="83759" tIns="41880" rIns="83759" bIns="418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50"/>
            <a:ext cx="4301642" cy="341025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l">
              <a:defRPr sz="11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523" y="6456650"/>
            <a:ext cx="4300168" cy="341025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r">
              <a:defRPr sz="1100"/>
            </a:lvl1pPr>
          </a:lstStyle>
          <a:p>
            <a:fld id="{76F55B34-3BDB-401B-BA62-20F63DA3E4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91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55B34-3BDB-401B-BA62-20F63DA3E42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452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55B34-3BDB-401B-BA62-20F63DA3E42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1613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55B34-3BDB-401B-BA62-20F63DA3E42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7806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55B34-3BDB-401B-BA62-20F63DA3E42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441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Anne</a:t>
            </a:r>
          </a:p>
          <a:p>
            <a:r>
              <a:rPr lang="en-GB" dirty="0"/>
              <a:t>For the Board and Central Team - this is a key part of the meeting – listening to your thoughts and feedback about what you have heard so far.  We will capture all that you raise and if we can’t provide a response this evening we will send out a written response after the meeting.</a:t>
            </a:r>
          </a:p>
          <a:p>
            <a:r>
              <a:rPr lang="en-GB" dirty="0"/>
              <a:t>There are three key questions we would like you to address;</a:t>
            </a:r>
          </a:p>
          <a:p>
            <a:pPr marL="209398" indent="-209398">
              <a:buAutoNum type="arabicPeriod"/>
            </a:pPr>
            <a:r>
              <a:rPr lang="en-GB" dirty="0"/>
              <a:t>Do you have any concerns about what you have heard this evening?</a:t>
            </a:r>
          </a:p>
          <a:p>
            <a:pPr marL="209398" indent="-209398">
              <a:buAutoNum type="arabicPeriod"/>
            </a:pPr>
            <a:r>
              <a:rPr lang="en-GB" dirty="0"/>
              <a:t>Are there things you feel we should be aware of in our planning</a:t>
            </a:r>
          </a:p>
          <a:p>
            <a:pPr marL="209398" indent="-209398">
              <a:buAutoNum type="arabicPeriod"/>
            </a:pPr>
            <a:r>
              <a:rPr lang="en-GB" dirty="0"/>
              <a:t>What haven’t we thought of?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55B34-3BDB-401B-BA62-20F63DA3E420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3594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rgbClr val="C7A2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rgbClr val="C7A2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6D122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6819493" y="1287110"/>
            <a:ext cx="2884170" cy="6273165"/>
          </a:xfrm>
          <a:custGeom>
            <a:avLst/>
            <a:gdLst/>
            <a:ahLst/>
            <a:cxnLst/>
            <a:rect l="l" t="t" r="r" b="b"/>
            <a:pathLst>
              <a:path w="2884170" h="6273165">
                <a:moveTo>
                  <a:pt x="2008200" y="2101672"/>
                </a:moveTo>
                <a:lnTo>
                  <a:pt x="929678" y="2101672"/>
                </a:lnTo>
                <a:lnTo>
                  <a:pt x="1038623" y="6272894"/>
                </a:lnTo>
                <a:lnTo>
                  <a:pt x="1893156" y="6272894"/>
                </a:lnTo>
                <a:lnTo>
                  <a:pt x="2008200" y="2101672"/>
                </a:lnTo>
                <a:close/>
              </a:path>
              <a:path w="2884170" h="6273165">
                <a:moveTo>
                  <a:pt x="2884030" y="983526"/>
                </a:moveTo>
                <a:lnTo>
                  <a:pt x="0" y="983526"/>
                </a:lnTo>
                <a:lnTo>
                  <a:pt x="0" y="2101672"/>
                </a:lnTo>
                <a:lnTo>
                  <a:pt x="2884030" y="2101672"/>
                </a:lnTo>
                <a:lnTo>
                  <a:pt x="2884030" y="983526"/>
                </a:lnTo>
                <a:close/>
              </a:path>
              <a:path w="2884170" h="6273165">
                <a:moveTo>
                  <a:pt x="2066810" y="0"/>
                </a:moveTo>
                <a:lnTo>
                  <a:pt x="874242" y="0"/>
                </a:lnTo>
                <a:lnTo>
                  <a:pt x="899566" y="983526"/>
                </a:lnTo>
                <a:lnTo>
                  <a:pt x="2039861" y="983526"/>
                </a:lnTo>
                <a:lnTo>
                  <a:pt x="2066810" y="0"/>
                </a:lnTo>
                <a:close/>
              </a:path>
            </a:pathLst>
          </a:custGeom>
          <a:solidFill>
            <a:srgbClr val="5B0E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769" y="5427"/>
            <a:ext cx="10138233" cy="743530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rgbClr val="C7A2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9828460" y="6984040"/>
            <a:ext cx="641674" cy="578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71519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80750" y="1541630"/>
            <a:ext cx="5731898" cy="1153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rgbClr val="C7A2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2999" y="1944005"/>
            <a:ext cx="9608820" cy="5075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mancatholictrus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mancatholictrust.com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7.wdp"/><Relationship Id="rId10" Type="http://schemas.openxmlformats.org/officeDocument/2006/relationships/image" Target="../media/image24.jpeg"/><Relationship Id="rId4" Type="http://schemas.openxmlformats.org/officeDocument/2006/relationships/image" Target="../media/image21.png"/><Relationship Id="rId9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7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486025"/>
            <a:ext cx="10693400" cy="27519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699"/>
              </a:lnSpc>
              <a:spcBef>
                <a:spcPts val="95"/>
              </a:spcBef>
            </a:pPr>
            <a:r>
              <a:rPr lang="en-GB" sz="6000" spc="-15" dirty="0">
                <a:solidFill>
                  <a:srgbClr val="BC9955"/>
                </a:solidFill>
              </a:rPr>
              <a:t>The Newman Catholic Trust &amp; </a:t>
            </a:r>
            <a:br>
              <a:rPr lang="en-GB" sz="6000" spc="-15" dirty="0">
                <a:solidFill>
                  <a:srgbClr val="BC9955"/>
                </a:solidFill>
              </a:rPr>
            </a:br>
            <a:r>
              <a:rPr lang="en-GB" sz="6000" spc="-15" dirty="0">
                <a:solidFill>
                  <a:srgbClr val="BC9955"/>
                </a:solidFill>
              </a:rPr>
              <a:t>St Bonaventure’s</a:t>
            </a:r>
            <a:endParaRPr sz="6000" i="1" dirty="0">
              <a:solidFill>
                <a:srgbClr val="BC9955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03700" y="6372225"/>
            <a:ext cx="42860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50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www.newmancatholictrust.com</a:t>
            </a:r>
            <a:endParaRPr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St Bonaventure's (@StBonsPrimary) / X">
            <a:extLst>
              <a:ext uri="{FF2B5EF4-FFF2-40B4-BE49-F238E27FC236}">
                <a16:creationId xmlns:a16="http://schemas.microsoft.com/office/drawing/2014/main" id="{DB73BC4C-40D4-DEFB-D545-40F6630D7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67" b="95417" l="10000" r="90000">
                        <a14:foregroundMark x1="18333" y1="7083" x2="18333" y2="7083"/>
                        <a14:foregroundMark x1="77917" y1="4583" x2="77917" y2="4583"/>
                        <a14:foregroundMark x1="15000" y1="76250" x2="15000" y2="76250"/>
                        <a14:foregroundMark x1="13333" y1="78333" x2="13333" y2="78333"/>
                        <a14:foregroundMark x1="12917" y1="74583" x2="12917" y2="74583"/>
                        <a14:foregroundMark x1="27083" y1="89583" x2="55417" y2="91667"/>
                        <a14:foregroundMark x1="55417" y1="91667" x2="57083" y2="91250"/>
                        <a14:foregroundMark x1="50417" y1="95417" x2="50417" y2="95417"/>
                        <a14:foregroundMark x1="12500" y1="72917" x2="12500" y2="72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352425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BA86CA0-4D1B-8124-2873-994694F0F94C}"/>
              </a:ext>
            </a:extLst>
          </p:cNvPr>
          <p:cNvSpPr/>
          <p:nvPr/>
        </p:nvSpPr>
        <p:spPr>
          <a:xfrm>
            <a:off x="0" y="166979"/>
            <a:ext cx="5583555" cy="7393305"/>
          </a:xfrm>
          <a:custGeom>
            <a:avLst/>
            <a:gdLst/>
            <a:ahLst/>
            <a:cxnLst/>
            <a:rect l="l" t="t" r="r" b="b"/>
            <a:pathLst>
              <a:path w="5583555" h="7393305">
                <a:moveTo>
                  <a:pt x="849274" y="7353300"/>
                </a:moveTo>
                <a:lnTo>
                  <a:pt x="822909" y="6337300"/>
                </a:lnTo>
                <a:lnTo>
                  <a:pt x="754697" y="6273800"/>
                </a:lnTo>
                <a:lnTo>
                  <a:pt x="720712" y="6235700"/>
                </a:lnTo>
                <a:lnTo>
                  <a:pt x="686930" y="6210300"/>
                </a:lnTo>
                <a:lnTo>
                  <a:pt x="653465" y="6172200"/>
                </a:lnTo>
                <a:lnTo>
                  <a:pt x="582206" y="6108700"/>
                </a:lnTo>
                <a:lnTo>
                  <a:pt x="510895" y="6032500"/>
                </a:lnTo>
                <a:lnTo>
                  <a:pt x="439521" y="5969000"/>
                </a:lnTo>
                <a:lnTo>
                  <a:pt x="368084" y="5892800"/>
                </a:lnTo>
                <a:lnTo>
                  <a:pt x="296545" y="5829300"/>
                </a:lnTo>
                <a:lnTo>
                  <a:pt x="189992" y="5727700"/>
                </a:lnTo>
                <a:lnTo>
                  <a:pt x="47269" y="5575300"/>
                </a:lnTo>
                <a:lnTo>
                  <a:pt x="0" y="5537200"/>
                </a:lnTo>
                <a:lnTo>
                  <a:pt x="0" y="6553200"/>
                </a:lnTo>
                <a:lnTo>
                  <a:pt x="37388" y="6591300"/>
                </a:lnTo>
                <a:lnTo>
                  <a:pt x="72834" y="6629400"/>
                </a:lnTo>
                <a:lnTo>
                  <a:pt x="108254" y="6654800"/>
                </a:lnTo>
                <a:lnTo>
                  <a:pt x="143624" y="6692900"/>
                </a:lnTo>
                <a:lnTo>
                  <a:pt x="217284" y="6769100"/>
                </a:lnTo>
                <a:lnTo>
                  <a:pt x="254304" y="6794500"/>
                </a:lnTo>
                <a:lnTo>
                  <a:pt x="402564" y="6946900"/>
                </a:lnTo>
                <a:lnTo>
                  <a:pt x="439432" y="6972300"/>
                </a:lnTo>
                <a:lnTo>
                  <a:pt x="512572" y="7048500"/>
                </a:lnTo>
                <a:lnTo>
                  <a:pt x="548754" y="7073900"/>
                </a:lnTo>
                <a:lnTo>
                  <a:pt x="584619" y="7112000"/>
                </a:lnTo>
                <a:lnTo>
                  <a:pt x="620102" y="7137400"/>
                </a:lnTo>
                <a:lnTo>
                  <a:pt x="655154" y="7175500"/>
                </a:lnTo>
                <a:lnTo>
                  <a:pt x="723811" y="7239000"/>
                </a:lnTo>
                <a:lnTo>
                  <a:pt x="786549" y="7289800"/>
                </a:lnTo>
                <a:lnTo>
                  <a:pt x="817905" y="7327900"/>
                </a:lnTo>
                <a:lnTo>
                  <a:pt x="849274" y="7353300"/>
                </a:lnTo>
                <a:close/>
              </a:path>
              <a:path w="5583555" h="7393305">
                <a:moveTo>
                  <a:pt x="2944291" y="3001810"/>
                </a:moveTo>
                <a:lnTo>
                  <a:pt x="2100122" y="3001810"/>
                </a:lnTo>
                <a:lnTo>
                  <a:pt x="2127072" y="2018284"/>
                </a:lnTo>
                <a:lnTo>
                  <a:pt x="934504" y="2018284"/>
                </a:lnTo>
                <a:lnTo>
                  <a:pt x="959827" y="3001810"/>
                </a:lnTo>
                <a:lnTo>
                  <a:pt x="60261" y="3001810"/>
                </a:lnTo>
                <a:lnTo>
                  <a:pt x="60261" y="4119956"/>
                </a:lnTo>
                <a:lnTo>
                  <a:pt x="989939" y="4119956"/>
                </a:lnTo>
                <a:lnTo>
                  <a:pt x="1075436" y="7393025"/>
                </a:lnTo>
                <a:lnTo>
                  <a:pt x="1978190" y="7393025"/>
                </a:lnTo>
                <a:lnTo>
                  <a:pt x="2068461" y="4119956"/>
                </a:lnTo>
                <a:lnTo>
                  <a:pt x="2944291" y="4119956"/>
                </a:lnTo>
                <a:lnTo>
                  <a:pt x="2944291" y="3001810"/>
                </a:lnTo>
                <a:close/>
              </a:path>
              <a:path w="5583555" h="7393305">
                <a:moveTo>
                  <a:pt x="5583123" y="2667000"/>
                </a:moveTo>
                <a:lnTo>
                  <a:pt x="5583072" y="2616200"/>
                </a:lnTo>
                <a:lnTo>
                  <a:pt x="5581878" y="2552700"/>
                </a:lnTo>
                <a:lnTo>
                  <a:pt x="5579491" y="2501900"/>
                </a:lnTo>
                <a:lnTo>
                  <a:pt x="5575884" y="2438400"/>
                </a:lnTo>
                <a:lnTo>
                  <a:pt x="5571033" y="2387600"/>
                </a:lnTo>
                <a:lnTo>
                  <a:pt x="5564886" y="2324100"/>
                </a:lnTo>
                <a:lnTo>
                  <a:pt x="5557431" y="2260600"/>
                </a:lnTo>
                <a:lnTo>
                  <a:pt x="5548617" y="2209800"/>
                </a:lnTo>
                <a:lnTo>
                  <a:pt x="5538419" y="2146300"/>
                </a:lnTo>
                <a:lnTo>
                  <a:pt x="5526798" y="2082800"/>
                </a:lnTo>
                <a:lnTo>
                  <a:pt x="5516613" y="2044700"/>
                </a:lnTo>
                <a:lnTo>
                  <a:pt x="5505602" y="1993900"/>
                </a:lnTo>
                <a:lnTo>
                  <a:pt x="5493753" y="1943100"/>
                </a:lnTo>
                <a:lnTo>
                  <a:pt x="5481104" y="1905000"/>
                </a:lnTo>
                <a:lnTo>
                  <a:pt x="5467642" y="1854200"/>
                </a:lnTo>
                <a:lnTo>
                  <a:pt x="5453380" y="1803400"/>
                </a:lnTo>
                <a:lnTo>
                  <a:pt x="5438343" y="1765300"/>
                </a:lnTo>
                <a:lnTo>
                  <a:pt x="5422519" y="1714500"/>
                </a:lnTo>
                <a:lnTo>
                  <a:pt x="5405933" y="1676400"/>
                </a:lnTo>
                <a:lnTo>
                  <a:pt x="5388584" y="1625600"/>
                </a:lnTo>
                <a:lnTo>
                  <a:pt x="5370487" y="1587500"/>
                </a:lnTo>
                <a:lnTo>
                  <a:pt x="5351640" y="1536700"/>
                </a:lnTo>
                <a:lnTo>
                  <a:pt x="5332069" y="1498600"/>
                </a:lnTo>
                <a:lnTo>
                  <a:pt x="5311787" y="1460500"/>
                </a:lnTo>
                <a:lnTo>
                  <a:pt x="5290782" y="1409700"/>
                </a:lnTo>
                <a:lnTo>
                  <a:pt x="5269077" y="1371600"/>
                </a:lnTo>
                <a:lnTo>
                  <a:pt x="5246675" y="1333500"/>
                </a:lnTo>
                <a:lnTo>
                  <a:pt x="5223586" y="1295400"/>
                </a:lnTo>
                <a:lnTo>
                  <a:pt x="5199837" y="1257300"/>
                </a:lnTo>
                <a:lnTo>
                  <a:pt x="5175402" y="1219200"/>
                </a:lnTo>
                <a:lnTo>
                  <a:pt x="5150320" y="1181100"/>
                </a:lnTo>
                <a:lnTo>
                  <a:pt x="5124589" y="1143000"/>
                </a:lnTo>
                <a:lnTo>
                  <a:pt x="5098224" y="1104900"/>
                </a:lnTo>
                <a:lnTo>
                  <a:pt x="5071224" y="1066800"/>
                </a:lnTo>
                <a:lnTo>
                  <a:pt x="5043614" y="1028700"/>
                </a:lnTo>
                <a:lnTo>
                  <a:pt x="5015382" y="990600"/>
                </a:lnTo>
                <a:lnTo>
                  <a:pt x="4986553" y="952500"/>
                </a:lnTo>
                <a:lnTo>
                  <a:pt x="4957140" y="914400"/>
                </a:lnTo>
                <a:lnTo>
                  <a:pt x="4927130" y="889000"/>
                </a:lnTo>
                <a:lnTo>
                  <a:pt x="4896561" y="850900"/>
                </a:lnTo>
                <a:lnTo>
                  <a:pt x="4865421" y="812800"/>
                </a:lnTo>
                <a:lnTo>
                  <a:pt x="4833721" y="787400"/>
                </a:lnTo>
                <a:lnTo>
                  <a:pt x="4801476" y="749300"/>
                </a:lnTo>
                <a:lnTo>
                  <a:pt x="4768710" y="723900"/>
                </a:lnTo>
                <a:lnTo>
                  <a:pt x="4735398" y="685800"/>
                </a:lnTo>
                <a:lnTo>
                  <a:pt x="4701578" y="660400"/>
                </a:lnTo>
                <a:lnTo>
                  <a:pt x="4667250" y="622300"/>
                </a:lnTo>
                <a:lnTo>
                  <a:pt x="4632426" y="596900"/>
                </a:lnTo>
                <a:lnTo>
                  <a:pt x="4561306" y="546100"/>
                </a:lnTo>
                <a:lnTo>
                  <a:pt x="4525035" y="508000"/>
                </a:lnTo>
                <a:lnTo>
                  <a:pt x="4451121" y="457200"/>
                </a:lnTo>
                <a:lnTo>
                  <a:pt x="4413491" y="431800"/>
                </a:lnTo>
                <a:lnTo>
                  <a:pt x="4336948" y="381000"/>
                </a:lnTo>
                <a:lnTo>
                  <a:pt x="4298048" y="355600"/>
                </a:lnTo>
                <a:lnTo>
                  <a:pt x="4258729" y="342900"/>
                </a:lnTo>
                <a:lnTo>
                  <a:pt x="4178935" y="292100"/>
                </a:lnTo>
                <a:lnTo>
                  <a:pt x="4138460" y="279400"/>
                </a:lnTo>
                <a:lnTo>
                  <a:pt x="4056418" y="228600"/>
                </a:lnTo>
                <a:lnTo>
                  <a:pt x="3972979" y="203200"/>
                </a:lnTo>
                <a:lnTo>
                  <a:pt x="3930751" y="177800"/>
                </a:lnTo>
                <a:lnTo>
                  <a:pt x="3845344" y="152400"/>
                </a:lnTo>
                <a:lnTo>
                  <a:pt x="3802176" y="127000"/>
                </a:lnTo>
                <a:lnTo>
                  <a:pt x="3582098" y="63500"/>
                </a:lnTo>
                <a:lnTo>
                  <a:pt x="3537305" y="63500"/>
                </a:lnTo>
                <a:lnTo>
                  <a:pt x="3446996" y="38100"/>
                </a:lnTo>
                <a:lnTo>
                  <a:pt x="3401517" y="38100"/>
                </a:lnTo>
                <a:lnTo>
                  <a:pt x="3355810" y="25400"/>
                </a:lnTo>
                <a:lnTo>
                  <a:pt x="3309912" y="25400"/>
                </a:lnTo>
                <a:lnTo>
                  <a:pt x="3263823" y="12700"/>
                </a:lnTo>
                <a:lnTo>
                  <a:pt x="3217545" y="12700"/>
                </a:lnTo>
                <a:lnTo>
                  <a:pt x="3171088" y="0"/>
                </a:lnTo>
                <a:lnTo>
                  <a:pt x="2841815" y="0"/>
                </a:lnTo>
                <a:lnTo>
                  <a:pt x="2794292" y="12700"/>
                </a:lnTo>
                <a:lnTo>
                  <a:pt x="2699004" y="12700"/>
                </a:lnTo>
                <a:lnTo>
                  <a:pt x="2651239" y="25400"/>
                </a:lnTo>
                <a:lnTo>
                  <a:pt x="2599842" y="25400"/>
                </a:lnTo>
                <a:lnTo>
                  <a:pt x="2498369" y="50800"/>
                </a:lnTo>
                <a:lnTo>
                  <a:pt x="2448293" y="50800"/>
                </a:lnTo>
                <a:lnTo>
                  <a:pt x="2204275" y="114300"/>
                </a:lnTo>
                <a:lnTo>
                  <a:pt x="2156701" y="139700"/>
                </a:lnTo>
                <a:lnTo>
                  <a:pt x="2016340" y="177800"/>
                </a:lnTo>
                <a:lnTo>
                  <a:pt x="1970316" y="203200"/>
                </a:lnTo>
                <a:lnTo>
                  <a:pt x="1924672" y="215900"/>
                </a:lnTo>
                <a:lnTo>
                  <a:pt x="1834464" y="266700"/>
                </a:lnTo>
                <a:lnTo>
                  <a:pt x="1789912" y="279400"/>
                </a:lnTo>
                <a:lnTo>
                  <a:pt x="1701825" y="330200"/>
                </a:lnTo>
                <a:lnTo>
                  <a:pt x="1529651" y="431800"/>
                </a:lnTo>
                <a:lnTo>
                  <a:pt x="1312227" y="304800"/>
                </a:lnTo>
                <a:lnTo>
                  <a:pt x="1267955" y="279400"/>
                </a:lnTo>
                <a:lnTo>
                  <a:pt x="1223416" y="266700"/>
                </a:lnTo>
                <a:lnTo>
                  <a:pt x="1133576" y="215900"/>
                </a:lnTo>
                <a:lnTo>
                  <a:pt x="1088263" y="203200"/>
                </a:lnTo>
                <a:lnTo>
                  <a:pt x="1042695" y="177800"/>
                </a:lnTo>
                <a:lnTo>
                  <a:pt x="950798" y="152400"/>
                </a:lnTo>
                <a:lnTo>
                  <a:pt x="904468" y="127000"/>
                </a:lnTo>
                <a:lnTo>
                  <a:pt x="621284" y="50800"/>
                </a:lnTo>
                <a:lnTo>
                  <a:pt x="573227" y="50800"/>
                </a:lnTo>
                <a:lnTo>
                  <a:pt x="476377" y="25400"/>
                </a:lnTo>
                <a:lnTo>
                  <a:pt x="427596" y="25400"/>
                </a:lnTo>
                <a:lnTo>
                  <a:pt x="378574" y="12700"/>
                </a:lnTo>
                <a:lnTo>
                  <a:pt x="279806" y="12700"/>
                </a:lnTo>
                <a:lnTo>
                  <a:pt x="230073" y="0"/>
                </a:lnTo>
                <a:lnTo>
                  <a:pt x="0" y="0"/>
                </a:lnTo>
                <a:lnTo>
                  <a:pt x="0" y="723900"/>
                </a:lnTo>
                <a:lnTo>
                  <a:pt x="193979" y="723900"/>
                </a:lnTo>
                <a:lnTo>
                  <a:pt x="244246" y="736600"/>
                </a:lnTo>
                <a:lnTo>
                  <a:pt x="343471" y="736600"/>
                </a:lnTo>
                <a:lnTo>
                  <a:pt x="441007" y="762000"/>
                </a:lnTo>
                <a:lnTo>
                  <a:pt x="489178" y="762000"/>
                </a:lnTo>
                <a:lnTo>
                  <a:pt x="678180" y="812800"/>
                </a:lnTo>
                <a:lnTo>
                  <a:pt x="724573" y="838200"/>
                </a:lnTo>
                <a:lnTo>
                  <a:pt x="770648" y="850900"/>
                </a:lnTo>
                <a:lnTo>
                  <a:pt x="816419" y="876300"/>
                </a:lnTo>
                <a:lnTo>
                  <a:pt x="861910" y="889000"/>
                </a:lnTo>
                <a:lnTo>
                  <a:pt x="907122" y="914400"/>
                </a:lnTo>
                <a:lnTo>
                  <a:pt x="1173289" y="1066800"/>
                </a:lnTo>
                <a:lnTo>
                  <a:pt x="1216914" y="1104900"/>
                </a:lnTo>
                <a:lnTo>
                  <a:pt x="1260386" y="1130300"/>
                </a:lnTo>
                <a:lnTo>
                  <a:pt x="1303680" y="1168400"/>
                </a:lnTo>
                <a:lnTo>
                  <a:pt x="1530146" y="1346200"/>
                </a:lnTo>
                <a:lnTo>
                  <a:pt x="1756117" y="1168400"/>
                </a:lnTo>
                <a:lnTo>
                  <a:pt x="1796503" y="1130300"/>
                </a:lnTo>
                <a:lnTo>
                  <a:pt x="1878393" y="1079500"/>
                </a:lnTo>
                <a:lnTo>
                  <a:pt x="1919935" y="1041400"/>
                </a:lnTo>
                <a:lnTo>
                  <a:pt x="2047087" y="965200"/>
                </a:lnTo>
                <a:lnTo>
                  <a:pt x="2090331" y="952500"/>
                </a:lnTo>
                <a:lnTo>
                  <a:pt x="2178202" y="901700"/>
                </a:lnTo>
                <a:lnTo>
                  <a:pt x="2222855" y="889000"/>
                </a:lnTo>
                <a:lnTo>
                  <a:pt x="2267978" y="863600"/>
                </a:lnTo>
                <a:lnTo>
                  <a:pt x="2359723" y="838200"/>
                </a:lnTo>
                <a:lnTo>
                  <a:pt x="2406370" y="812800"/>
                </a:lnTo>
                <a:lnTo>
                  <a:pt x="2598305" y="762000"/>
                </a:lnTo>
                <a:lnTo>
                  <a:pt x="2647683" y="762000"/>
                </a:lnTo>
                <a:lnTo>
                  <a:pt x="2748178" y="736600"/>
                </a:lnTo>
                <a:lnTo>
                  <a:pt x="2842539" y="736600"/>
                </a:lnTo>
                <a:lnTo>
                  <a:pt x="2889542" y="723900"/>
                </a:lnTo>
                <a:lnTo>
                  <a:pt x="3122180" y="723900"/>
                </a:lnTo>
                <a:lnTo>
                  <a:pt x="3168104" y="736600"/>
                </a:lnTo>
                <a:lnTo>
                  <a:pt x="3213785" y="736600"/>
                </a:lnTo>
                <a:lnTo>
                  <a:pt x="3259213" y="749300"/>
                </a:lnTo>
                <a:lnTo>
                  <a:pt x="3304362" y="749300"/>
                </a:lnTo>
                <a:lnTo>
                  <a:pt x="3393757" y="774700"/>
                </a:lnTo>
                <a:lnTo>
                  <a:pt x="3437979" y="774700"/>
                </a:lnTo>
                <a:lnTo>
                  <a:pt x="3525355" y="800100"/>
                </a:lnTo>
                <a:lnTo>
                  <a:pt x="3568484" y="825500"/>
                </a:lnTo>
                <a:lnTo>
                  <a:pt x="3695395" y="863600"/>
                </a:lnTo>
                <a:lnTo>
                  <a:pt x="3736822" y="889000"/>
                </a:lnTo>
                <a:lnTo>
                  <a:pt x="3777792" y="901700"/>
                </a:lnTo>
                <a:lnTo>
                  <a:pt x="3818267" y="927100"/>
                </a:lnTo>
                <a:lnTo>
                  <a:pt x="3858234" y="939800"/>
                </a:lnTo>
                <a:lnTo>
                  <a:pt x="3897693" y="965200"/>
                </a:lnTo>
                <a:lnTo>
                  <a:pt x="3974960" y="1016000"/>
                </a:lnTo>
                <a:lnTo>
                  <a:pt x="4012755" y="1041400"/>
                </a:lnTo>
                <a:lnTo>
                  <a:pt x="4049953" y="1066800"/>
                </a:lnTo>
                <a:lnTo>
                  <a:pt x="4086542" y="1092200"/>
                </a:lnTo>
                <a:lnTo>
                  <a:pt x="4122509" y="1117600"/>
                </a:lnTo>
                <a:lnTo>
                  <a:pt x="4157840" y="1143000"/>
                </a:lnTo>
                <a:lnTo>
                  <a:pt x="4192498" y="1168400"/>
                </a:lnTo>
                <a:lnTo>
                  <a:pt x="4226496" y="1206500"/>
                </a:lnTo>
                <a:lnTo>
                  <a:pt x="4259783" y="1231900"/>
                </a:lnTo>
                <a:lnTo>
                  <a:pt x="4292371" y="1270000"/>
                </a:lnTo>
                <a:lnTo>
                  <a:pt x="4324223" y="1295400"/>
                </a:lnTo>
                <a:lnTo>
                  <a:pt x="4355338" y="1333500"/>
                </a:lnTo>
                <a:lnTo>
                  <a:pt x="4385678" y="1371600"/>
                </a:lnTo>
                <a:lnTo>
                  <a:pt x="4415244" y="1397000"/>
                </a:lnTo>
                <a:lnTo>
                  <a:pt x="4444009" y="1435100"/>
                </a:lnTo>
                <a:lnTo>
                  <a:pt x="4471949" y="1473200"/>
                </a:lnTo>
                <a:lnTo>
                  <a:pt x="4499064" y="1511300"/>
                </a:lnTo>
                <a:lnTo>
                  <a:pt x="4525327" y="1549400"/>
                </a:lnTo>
                <a:lnTo>
                  <a:pt x="4550727" y="1587500"/>
                </a:lnTo>
                <a:lnTo>
                  <a:pt x="4575238" y="1625600"/>
                </a:lnTo>
                <a:lnTo>
                  <a:pt x="4598848" y="1663700"/>
                </a:lnTo>
                <a:lnTo>
                  <a:pt x="4621530" y="1701800"/>
                </a:lnTo>
                <a:lnTo>
                  <a:pt x="4643272" y="1739900"/>
                </a:lnTo>
                <a:lnTo>
                  <a:pt x="4664075" y="1790700"/>
                </a:lnTo>
                <a:lnTo>
                  <a:pt x="4683887" y="1828800"/>
                </a:lnTo>
                <a:lnTo>
                  <a:pt x="4702721" y="1866900"/>
                </a:lnTo>
                <a:lnTo>
                  <a:pt x="4720539" y="1917700"/>
                </a:lnTo>
                <a:lnTo>
                  <a:pt x="4737341" y="1955800"/>
                </a:lnTo>
                <a:lnTo>
                  <a:pt x="4753089" y="2006600"/>
                </a:lnTo>
                <a:lnTo>
                  <a:pt x="4767783" y="2044700"/>
                </a:lnTo>
                <a:lnTo>
                  <a:pt x="4781397" y="2095500"/>
                </a:lnTo>
                <a:lnTo>
                  <a:pt x="4793920" y="2133600"/>
                </a:lnTo>
                <a:lnTo>
                  <a:pt x="4805337" y="2184400"/>
                </a:lnTo>
                <a:lnTo>
                  <a:pt x="4815611" y="2235200"/>
                </a:lnTo>
                <a:lnTo>
                  <a:pt x="4826546" y="2286000"/>
                </a:lnTo>
                <a:lnTo>
                  <a:pt x="4835652" y="2349500"/>
                </a:lnTo>
                <a:lnTo>
                  <a:pt x="4843018" y="2400300"/>
                </a:lnTo>
                <a:lnTo>
                  <a:pt x="4848669" y="2463800"/>
                </a:lnTo>
                <a:lnTo>
                  <a:pt x="4852682" y="2514600"/>
                </a:lnTo>
                <a:lnTo>
                  <a:pt x="4855095" y="2578100"/>
                </a:lnTo>
                <a:lnTo>
                  <a:pt x="4855972" y="2628900"/>
                </a:lnTo>
                <a:lnTo>
                  <a:pt x="4855375" y="2679700"/>
                </a:lnTo>
                <a:lnTo>
                  <a:pt x="4853343" y="2730500"/>
                </a:lnTo>
                <a:lnTo>
                  <a:pt x="4849939" y="2781300"/>
                </a:lnTo>
                <a:lnTo>
                  <a:pt x="4845202" y="2844800"/>
                </a:lnTo>
                <a:lnTo>
                  <a:pt x="4839208" y="2895600"/>
                </a:lnTo>
                <a:lnTo>
                  <a:pt x="4832007" y="2946400"/>
                </a:lnTo>
                <a:lnTo>
                  <a:pt x="4823650" y="2997200"/>
                </a:lnTo>
                <a:lnTo>
                  <a:pt x="4814189" y="3048000"/>
                </a:lnTo>
                <a:lnTo>
                  <a:pt x="4803673" y="3098800"/>
                </a:lnTo>
                <a:lnTo>
                  <a:pt x="4792167" y="3136900"/>
                </a:lnTo>
                <a:lnTo>
                  <a:pt x="4779721" y="3187700"/>
                </a:lnTo>
                <a:lnTo>
                  <a:pt x="4766399" y="3238500"/>
                </a:lnTo>
                <a:lnTo>
                  <a:pt x="4752238" y="3289300"/>
                </a:lnTo>
                <a:lnTo>
                  <a:pt x="4737303" y="3327400"/>
                </a:lnTo>
                <a:lnTo>
                  <a:pt x="4721644" y="3378200"/>
                </a:lnTo>
                <a:lnTo>
                  <a:pt x="4705324" y="3416300"/>
                </a:lnTo>
                <a:lnTo>
                  <a:pt x="4688383" y="3467100"/>
                </a:lnTo>
                <a:lnTo>
                  <a:pt x="4670895" y="3505200"/>
                </a:lnTo>
                <a:lnTo>
                  <a:pt x="4652899" y="3556000"/>
                </a:lnTo>
                <a:lnTo>
                  <a:pt x="4634458" y="3594100"/>
                </a:lnTo>
                <a:lnTo>
                  <a:pt x="4615612" y="3632200"/>
                </a:lnTo>
                <a:lnTo>
                  <a:pt x="4596435" y="3670300"/>
                </a:lnTo>
                <a:lnTo>
                  <a:pt x="4576965" y="3708400"/>
                </a:lnTo>
                <a:lnTo>
                  <a:pt x="4557268" y="3746500"/>
                </a:lnTo>
                <a:lnTo>
                  <a:pt x="4537392" y="3784600"/>
                </a:lnTo>
                <a:lnTo>
                  <a:pt x="4457217" y="3937000"/>
                </a:lnTo>
                <a:lnTo>
                  <a:pt x="4437278" y="3962400"/>
                </a:lnTo>
                <a:lnTo>
                  <a:pt x="4417492" y="4000500"/>
                </a:lnTo>
                <a:lnTo>
                  <a:pt x="4397895" y="4025900"/>
                </a:lnTo>
                <a:lnTo>
                  <a:pt x="4369638" y="4076700"/>
                </a:lnTo>
                <a:lnTo>
                  <a:pt x="4340961" y="4127500"/>
                </a:lnTo>
                <a:lnTo>
                  <a:pt x="4311866" y="4165600"/>
                </a:lnTo>
                <a:lnTo>
                  <a:pt x="4282389" y="4203700"/>
                </a:lnTo>
                <a:lnTo>
                  <a:pt x="4252531" y="4254500"/>
                </a:lnTo>
                <a:lnTo>
                  <a:pt x="4222293" y="4292600"/>
                </a:lnTo>
                <a:lnTo>
                  <a:pt x="4191698" y="4343400"/>
                </a:lnTo>
                <a:lnTo>
                  <a:pt x="4160748" y="4381500"/>
                </a:lnTo>
                <a:lnTo>
                  <a:pt x="4129481" y="4419600"/>
                </a:lnTo>
                <a:lnTo>
                  <a:pt x="4097871" y="4470400"/>
                </a:lnTo>
                <a:lnTo>
                  <a:pt x="4065955" y="4508500"/>
                </a:lnTo>
                <a:lnTo>
                  <a:pt x="4033748" y="4546600"/>
                </a:lnTo>
                <a:lnTo>
                  <a:pt x="4001249" y="4584700"/>
                </a:lnTo>
                <a:lnTo>
                  <a:pt x="3968470" y="4635500"/>
                </a:lnTo>
                <a:lnTo>
                  <a:pt x="3935438" y="4673600"/>
                </a:lnTo>
                <a:lnTo>
                  <a:pt x="3868610" y="4749800"/>
                </a:lnTo>
                <a:lnTo>
                  <a:pt x="3800881" y="4826000"/>
                </a:lnTo>
                <a:lnTo>
                  <a:pt x="3697770" y="4940300"/>
                </a:lnTo>
                <a:lnTo>
                  <a:pt x="3558006" y="5092700"/>
                </a:lnTo>
                <a:lnTo>
                  <a:pt x="3522726" y="5118100"/>
                </a:lnTo>
                <a:lnTo>
                  <a:pt x="3380651" y="5270500"/>
                </a:lnTo>
                <a:lnTo>
                  <a:pt x="3344951" y="5295900"/>
                </a:lnTo>
                <a:lnTo>
                  <a:pt x="3237598" y="5410200"/>
                </a:lnTo>
                <a:lnTo>
                  <a:pt x="3201771" y="5435600"/>
                </a:lnTo>
                <a:lnTo>
                  <a:pt x="3130131" y="5511800"/>
                </a:lnTo>
                <a:lnTo>
                  <a:pt x="3094342" y="5537200"/>
                </a:lnTo>
                <a:lnTo>
                  <a:pt x="3058579" y="5575300"/>
                </a:lnTo>
                <a:lnTo>
                  <a:pt x="3022854" y="5600700"/>
                </a:lnTo>
                <a:lnTo>
                  <a:pt x="2870657" y="5753100"/>
                </a:lnTo>
                <a:lnTo>
                  <a:pt x="2794774" y="5816600"/>
                </a:lnTo>
                <a:lnTo>
                  <a:pt x="2719044" y="5892800"/>
                </a:lnTo>
                <a:lnTo>
                  <a:pt x="2643492" y="5956300"/>
                </a:lnTo>
                <a:lnTo>
                  <a:pt x="2530525" y="6057900"/>
                </a:lnTo>
                <a:lnTo>
                  <a:pt x="2231707" y="6337300"/>
                </a:lnTo>
                <a:lnTo>
                  <a:pt x="2203564" y="7353300"/>
                </a:lnTo>
                <a:lnTo>
                  <a:pt x="2214080" y="7353300"/>
                </a:lnTo>
                <a:lnTo>
                  <a:pt x="2219185" y="7340600"/>
                </a:lnTo>
                <a:lnTo>
                  <a:pt x="2887332" y="6718300"/>
                </a:lnTo>
                <a:lnTo>
                  <a:pt x="3033560" y="6591300"/>
                </a:lnTo>
                <a:lnTo>
                  <a:pt x="3143961" y="6489700"/>
                </a:lnTo>
                <a:lnTo>
                  <a:pt x="3217862" y="6413500"/>
                </a:lnTo>
                <a:lnTo>
                  <a:pt x="3291967" y="6350000"/>
                </a:lnTo>
                <a:lnTo>
                  <a:pt x="3366236" y="6273800"/>
                </a:lnTo>
                <a:lnTo>
                  <a:pt x="3440646" y="6210300"/>
                </a:lnTo>
                <a:lnTo>
                  <a:pt x="3550247" y="6108700"/>
                </a:lnTo>
                <a:lnTo>
                  <a:pt x="3585375" y="6070600"/>
                </a:lnTo>
                <a:lnTo>
                  <a:pt x="3620554" y="6045200"/>
                </a:lnTo>
                <a:lnTo>
                  <a:pt x="3655758" y="6007100"/>
                </a:lnTo>
                <a:lnTo>
                  <a:pt x="3690988" y="5981700"/>
                </a:lnTo>
                <a:lnTo>
                  <a:pt x="3761486" y="5905500"/>
                </a:lnTo>
                <a:lnTo>
                  <a:pt x="3796728" y="5880100"/>
                </a:lnTo>
                <a:lnTo>
                  <a:pt x="3902354" y="5765800"/>
                </a:lnTo>
                <a:lnTo>
                  <a:pt x="3937495" y="5740400"/>
                </a:lnTo>
                <a:lnTo>
                  <a:pt x="4042587" y="5626100"/>
                </a:lnTo>
                <a:lnTo>
                  <a:pt x="4077487" y="5600700"/>
                </a:lnTo>
                <a:lnTo>
                  <a:pt x="4250499" y="5410200"/>
                </a:lnTo>
                <a:lnTo>
                  <a:pt x="4386631" y="5257800"/>
                </a:lnTo>
                <a:lnTo>
                  <a:pt x="4487024" y="5143500"/>
                </a:lnTo>
                <a:lnTo>
                  <a:pt x="4553001" y="5067300"/>
                </a:lnTo>
                <a:lnTo>
                  <a:pt x="4585678" y="5016500"/>
                </a:lnTo>
                <a:lnTo>
                  <a:pt x="4650371" y="4940300"/>
                </a:lnTo>
                <a:lnTo>
                  <a:pt x="4682363" y="4902200"/>
                </a:lnTo>
                <a:lnTo>
                  <a:pt x="4714113" y="4851400"/>
                </a:lnTo>
                <a:lnTo>
                  <a:pt x="4745596" y="4813300"/>
                </a:lnTo>
                <a:lnTo>
                  <a:pt x="4776825" y="4775200"/>
                </a:lnTo>
                <a:lnTo>
                  <a:pt x="4807775" y="4724400"/>
                </a:lnTo>
                <a:lnTo>
                  <a:pt x="4838446" y="4686300"/>
                </a:lnTo>
                <a:lnTo>
                  <a:pt x="4868824" y="4635500"/>
                </a:lnTo>
                <a:lnTo>
                  <a:pt x="4898898" y="4597400"/>
                </a:lnTo>
                <a:lnTo>
                  <a:pt x="4928667" y="4546600"/>
                </a:lnTo>
                <a:lnTo>
                  <a:pt x="4958118" y="4508500"/>
                </a:lnTo>
                <a:lnTo>
                  <a:pt x="4987239" y="4457700"/>
                </a:lnTo>
                <a:lnTo>
                  <a:pt x="5016017" y="4406900"/>
                </a:lnTo>
                <a:lnTo>
                  <a:pt x="5035181" y="4381500"/>
                </a:lnTo>
                <a:lnTo>
                  <a:pt x="5054498" y="4343400"/>
                </a:lnTo>
                <a:lnTo>
                  <a:pt x="5073942" y="4318000"/>
                </a:lnTo>
                <a:lnTo>
                  <a:pt x="5093487" y="4279900"/>
                </a:lnTo>
                <a:lnTo>
                  <a:pt x="5191480" y="4102100"/>
                </a:lnTo>
                <a:lnTo>
                  <a:pt x="5210899" y="4064000"/>
                </a:lnTo>
                <a:lnTo>
                  <a:pt x="5230190" y="4025900"/>
                </a:lnTo>
                <a:lnTo>
                  <a:pt x="5249303" y="3987800"/>
                </a:lnTo>
                <a:lnTo>
                  <a:pt x="5268226" y="3949700"/>
                </a:lnTo>
                <a:lnTo>
                  <a:pt x="5286921" y="3911600"/>
                </a:lnTo>
                <a:lnTo>
                  <a:pt x="5305336" y="3873500"/>
                </a:lnTo>
                <a:lnTo>
                  <a:pt x="5323459" y="3835400"/>
                </a:lnTo>
                <a:lnTo>
                  <a:pt x="5341239" y="3784600"/>
                </a:lnTo>
                <a:lnTo>
                  <a:pt x="5358663" y="3746500"/>
                </a:lnTo>
                <a:lnTo>
                  <a:pt x="5375694" y="3708400"/>
                </a:lnTo>
                <a:lnTo>
                  <a:pt x="5392293" y="3657600"/>
                </a:lnTo>
                <a:lnTo>
                  <a:pt x="5408422" y="3619500"/>
                </a:lnTo>
                <a:lnTo>
                  <a:pt x="5424055" y="3568700"/>
                </a:lnTo>
                <a:lnTo>
                  <a:pt x="5439168" y="3530600"/>
                </a:lnTo>
                <a:lnTo>
                  <a:pt x="5453710" y="3479800"/>
                </a:lnTo>
                <a:lnTo>
                  <a:pt x="5467655" y="3429000"/>
                </a:lnTo>
                <a:lnTo>
                  <a:pt x="5480977" y="3390900"/>
                </a:lnTo>
                <a:lnTo>
                  <a:pt x="5493639" y="3340100"/>
                </a:lnTo>
                <a:lnTo>
                  <a:pt x="5505602" y="3289300"/>
                </a:lnTo>
                <a:lnTo>
                  <a:pt x="5516842" y="3238500"/>
                </a:lnTo>
                <a:lnTo>
                  <a:pt x="5527319" y="3187700"/>
                </a:lnTo>
                <a:lnTo>
                  <a:pt x="5537009" y="3136900"/>
                </a:lnTo>
                <a:lnTo>
                  <a:pt x="5545874" y="3086100"/>
                </a:lnTo>
                <a:lnTo>
                  <a:pt x="5553875" y="3035300"/>
                </a:lnTo>
                <a:lnTo>
                  <a:pt x="5560987" y="2984500"/>
                </a:lnTo>
                <a:lnTo>
                  <a:pt x="5567184" y="2933700"/>
                </a:lnTo>
                <a:lnTo>
                  <a:pt x="5572417" y="2882900"/>
                </a:lnTo>
                <a:lnTo>
                  <a:pt x="5576659" y="2832100"/>
                </a:lnTo>
                <a:lnTo>
                  <a:pt x="5579872" y="2781300"/>
                </a:lnTo>
                <a:lnTo>
                  <a:pt x="5582043" y="2717800"/>
                </a:lnTo>
                <a:lnTo>
                  <a:pt x="5583123" y="2667000"/>
                </a:lnTo>
                <a:close/>
              </a:path>
            </a:pathLst>
          </a:custGeom>
          <a:solidFill>
            <a:srgbClr val="F7F7F7">
              <a:alpha val="72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269B881-CF9B-433D-90AD-DDE0295CC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05" y="130758"/>
            <a:ext cx="10604500" cy="1429359"/>
          </a:xfrm>
        </p:spPr>
        <p:txBody>
          <a:bodyPr>
            <a:noAutofit/>
          </a:bodyPr>
          <a:lstStyle/>
          <a:p>
            <a:pPr algn="l"/>
            <a:r>
              <a:rPr lang="en-GB" sz="4000" dirty="0">
                <a:solidFill>
                  <a:srgbClr val="6D1229"/>
                </a:solidFill>
              </a:rPr>
              <a:t>What are the benefits for schools?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6A1632-B67D-4C8E-B720-A18567D515B5}"/>
              </a:ext>
            </a:extLst>
          </p:cNvPr>
          <p:cNvSpPr/>
          <p:nvPr/>
        </p:nvSpPr>
        <p:spPr>
          <a:xfrm>
            <a:off x="301171" y="712823"/>
            <a:ext cx="10287000" cy="6683048"/>
          </a:xfrm>
          <a:prstGeom prst="rect">
            <a:avLst/>
          </a:prstGeom>
          <a:noFill/>
          <a:ln>
            <a:solidFill>
              <a:srgbClr val="C7A25A"/>
            </a:solidFill>
          </a:ln>
        </p:spPr>
        <p:txBody>
          <a:bodyPr wrap="square">
            <a:spAutoFit/>
          </a:bodyPr>
          <a:lstStyle/>
          <a:p>
            <a:pPr marL="504200" indent="-504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D1229"/>
                </a:solidFill>
              </a:rPr>
              <a:t>A chance to share best practice &amp; develop teachers/leaders/support staff</a:t>
            </a:r>
          </a:p>
          <a:p>
            <a:pPr marL="504200" indent="-504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D1229"/>
                </a:solidFill>
              </a:rPr>
              <a:t>Moderation across Trust; non-judgemental partners; peer-to-peer reviews</a:t>
            </a:r>
          </a:p>
          <a:p>
            <a:pPr marL="504200" indent="-504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D1229"/>
                </a:solidFill>
              </a:rPr>
              <a:t>Leader support (subjects, self-evaluation, school improvement, Ofsted prep)</a:t>
            </a:r>
          </a:p>
          <a:p>
            <a:pPr marL="504200" indent="-504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D1229"/>
                </a:solidFill>
              </a:rPr>
              <a:t>Effective and consistent assessment/gap analysis</a:t>
            </a:r>
          </a:p>
          <a:p>
            <a:pPr marL="504200" indent="-504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D1229"/>
                </a:solidFill>
              </a:rPr>
              <a:t>Access to wider expertise, resources, practice</a:t>
            </a:r>
          </a:p>
          <a:p>
            <a:pPr marL="504200" indent="-504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D1229"/>
                </a:solidFill>
              </a:rPr>
              <a:t>New educational initiatives and research</a:t>
            </a:r>
          </a:p>
          <a:p>
            <a:pPr marL="504200" indent="-504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D1229"/>
                </a:solidFill>
              </a:rPr>
              <a:t>Being part of a strong local partnership</a:t>
            </a:r>
          </a:p>
          <a:p>
            <a:pPr marL="504200" indent="-504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D1229"/>
                </a:solidFill>
              </a:rPr>
              <a:t>Economies of scale increase resources for schools</a:t>
            </a:r>
          </a:p>
          <a:p>
            <a:pPr marL="504200" indent="-504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D1229"/>
                </a:solidFill>
              </a:rPr>
              <a:t>Collective funding leading to increased efficiencies </a:t>
            </a:r>
          </a:p>
          <a:p>
            <a:pPr marL="504200" indent="-504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D1229"/>
                </a:solidFill>
              </a:rPr>
              <a:t>Central Team support adding to current school capacity </a:t>
            </a:r>
          </a:p>
          <a:p>
            <a:pPr marL="504200" indent="-504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D1229"/>
                </a:solidFill>
              </a:rPr>
              <a:t>Tackling issues together</a:t>
            </a:r>
          </a:p>
          <a:p>
            <a:pPr marL="504200" indent="-504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D1229"/>
                </a:solidFill>
              </a:rPr>
              <a:t>More professional pathways and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6160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BA86CA0-4D1B-8124-2873-994694F0F94C}"/>
              </a:ext>
            </a:extLst>
          </p:cNvPr>
          <p:cNvSpPr/>
          <p:nvPr/>
        </p:nvSpPr>
        <p:spPr>
          <a:xfrm>
            <a:off x="0" y="166979"/>
            <a:ext cx="5583555" cy="7393305"/>
          </a:xfrm>
          <a:custGeom>
            <a:avLst/>
            <a:gdLst/>
            <a:ahLst/>
            <a:cxnLst/>
            <a:rect l="l" t="t" r="r" b="b"/>
            <a:pathLst>
              <a:path w="5583555" h="7393305">
                <a:moveTo>
                  <a:pt x="849274" y="7353300"/>
                </a:moveTo>
                <a:lnTo>
                  <a:pt x="822909" y="6337300"/>
                </a:lnTo>
                <a:lnTo>
                  <a:pt x="754697" y="6273800"/>
                </a:lnTo>
                <a:lnTo>
                  <a:pt x="720712" y="6235700"/>
                </a:lnTo>
                <a:lnTo>
                  <a:pt x="686930" y="6210300"/>
                </a:lnTo>
                <a:lnTo>
                  <a:pt x="653465" y="6172200"/>
                </a:lnTo>
                <a:lnTo>
                  <a:pt x="582206" y="6108700"/>
                </a:lnTo>
                <a:lnTo>
                  <a:pt x="510895" y="6032500"/>
                </a:lnTo>
                <a:lnTo>
                  <a:pt x="439521" y="5969000"/>
                </a:lnTo>
                <a:lnTo>
                  <a:pt x="368084" y="5892800"/>
                </a:lnTo>
                <a:lnTo>
                  <a:pt x="296545" y="5829300"/>
                </a:lnTo>
                <a:lnTo>
                  <a:pt x="189992" y="5727700"/>
                </a:lnTo>
                <a:lnTo>
                  <a:pt x="47269" y="5575300"/>
                </a:lnTo>
                <a:lnTo>
                  <a:pt x="0" y="5537200"/>
                </a:lnTo>
                <a:lnTo>
                  <a:pt x="0" y="6553200"/>
                </a:lnTo>
                <a:lnTo>
                  <a:pt x="37388" y="6591300"/>
                </a:lnTo>
                <a:lnTo>
                  <a:pt x="72834" y="6629400"/>
                </a:lnTo>
                <a:lnTo>
                  <a:pt x="108254" y="6654800"/>
                </a:lnTo>
                <a:lnTo>
                  <a:pt x="143624" y="6692900"/>
                </a:lnTo>
                <a:lnTo>
                  <a:pt x="217284" y="6769100"/>
                </a:lnTo>
                <a:lnTo>
                  <a:pt x="254304" y="6794500"/>
                </a:lnTo>
                <a:lnTo>
                  <a:pt x="402564" y="6946900"/>
                </a:lnTo>
                <a:lnTo>
                  <a:pt x="439432" y="6972300"/>
                </a:lnTo>
                <a:lnTo>
                  <a:pt x="512572" y="7048500"/>
                </a:lnTo>
                <a:lnTo>
                  <a:pt x="548754" y="7073900"/>
                </a:lnTo>
                <a:lnTo>
                  <a:pt x="584619" y="7112000"/>
                </a:lnTo>
                <a:lnTo>
                  <a:pt x="620102" y="7137400"/>
                </a:lnTo>
                <a:lnTo>
                  <a:pt x="655154" y="7175500"/>
                </a:lnTo>
                <a:lnTo>
                  <a:pt x="723811" y="7239000"/>
                </a:lnTo>
                <a:lnTo>
                  <a:pt x="786549" y="7289800"/>
                </a:lnTo>
                <a:lnTo>
                  <a:pt x="817905" y="7327900"/>
                </a:lnTo>
                <a:lnTo>
                  <a:pt x="849274" y="7353300"/>
                </a:lnTo>
                <a:close/>
              </a:path>
              <a:path w="5583555" h="7393305">
                <a:moveTo>
                  <a:pt x="2944291" y="3001810"/>
                </a:moveTo>
                <a:lnTo>
                  <a:pt x="2100122" y="3001810"/>
                </a:lnTo>
                <a:lnTo>
                  <a:pt x="2127072" y="2018284"/>
                </a:lnTo>
                <a:lnTo>
                  <a:pt x="934504" y="2018284"/>
                </a:lnTo>
                <a:lnTo>
                  <a:pt x="959827" y="3001810"/>
                </a:lnTo>
                <a:lnTo>
                  <a:pt x="60261" y="3001810"/>
                </a:lnTo>
                <a:lnTo>
                  <a:pt x="60261" y="4119956"/>
                </a:lnTo>
                <a:lnTo>
                  <a:pt x="989939" y="4119956"/>
                </a:lnTo>
                <a:lnTo>
                  <a:pt x="1075436" y="7393025"/>
                </a:lnTo>
                <a:lnTo>
                  <a:pt x="1978190" y="7393025"/>
                </a:lnTo>
                <a:lnTo>
                  <a:pt x="2068461" y="4119956"/>
                </a:lnTo>
                <a:lnTo>
                  <a:pt x="2944291" y="4119956"/>
                </a:lnTo>
                <a:lnTo>
                  <a:pt x="2944291" y="3001810"/>
                </a:lnTo>
                <a:close/>
              </a:path>
              <a:path w="5583555" h="7393305">
                <a:moveTo>
                  <a:pt x="5583123" y="2667000"/>
                </a:moveTo>
                <a:lnTo>
                  <a:pt x="5583072" y="2616200"/>
                </a:lnTo>
                <a:lnTo>
                  <a:pt x="5581878" y="2552700"/>
                </a:lnTo>
                <a:lnTo>
                  <a:pt x="5579491" y="2501900"/>
                </a:lnTo>
                <a:lnTo>
                  <a:pt x="5575884" y="2438400"/>
                </a:lnTo>
                <a:lnTo>
                  <a:pt x="5571033" y="2387600"/>
                </a:lnTo>
                <a:lnTo>
                  <a:pt x="5564886" y="2324100"/>
                </a:lnTo>
                <a:lnTo>
                  <a:pt x="5557431" y="2260600"/>
                </a:lnTo>
                <a:lnTo>
                  <a:pt x="5548617" y="2209800"/>
                </a:lnTo>
                <a:lnTo>
                  <a:pt x="5538419" y="2146300"/>
                </a:lnTo>
                <a:lnTo>
                  <a:pt x="5526798" y="2082800"/>
                </a:lnTo>
                <a:lnTo>
                  <a:pt x="5516613" y="2044700"/>
                </a:lnTo>
                <a:lnTo>
                  <a:pt x="5505602" y="1993900"/>
                </a:lnTo>
                <a:lnTo>
                  <a:pt x="5493753" y="1943100"/>
                </a:lnTo>
                <a:lnTo>
                  <a:pt x="5481104" y="1905000"/>
                </a:lnTo>
                <a:lnTo>
                  <a:pt x="5467642" y="1854200"/>
                </a:lnTo>
                <a:lnTo>
                  <a:pt x="5453380" y="1803400"/>
                </a:lnTo>
                <a:lnTo>
                  <a:pt x="5438343" y="1765300"/>
                </a:lnTo>
                <a:lnTo>
                  <a:pt x="5422519" y="1714500"/>
                </a:lnTo>
                <a:lnTo>
                  <a:pt x="5405933" y="1676400"/>
                </a:lnTo>
                <a:lnTo>
                  <a:pt x="5388584" y="1625600"/>
                </a:lnTo>
                <a:lnTo>
                  <a:pt x="5370487" y="1587500"/>
                </a:lnTo>
                <a:lnTo>
                  <a:pt x="5351640" y="1536700"/>
                </a:lnTo>
                <a:lnTo>
                  <a:pt x="5332069" y="1498600"/>
                </a:lnTo>
                <a:lnTo>
                  <a:pt x="5311787" y="1460500"/>
                </a:lnTo>
                <a:lnTo>
                  <a:pt x="5290782" y="1409700"/>
                </a:lnTo>
                <a:lnTo>
                  <a:pt x="5269077" y="1371600"/>
                </a:lnTo>
                <a:lnTo>
                  <a:pt x="5246675" y="1333500"/>
                </a:lnTo>
                <a:lnTo>
                  <a:pt x="5223586" y="1295400"/>
                </a:lnTo>
                <a:lnTo>
                  <a:pt x="5199837" y="1257300"/>
                </a:lnTo>
                <a:lnTo>
                  <a:pt x="5175402" y="1219200"/>
                </a:lnTo>
                <a:lnTo>
                  <a:pt x="5150320" y="1181100"/>
                </a:lnTo>
                <a:lnTo>
                  <a:pt x="5124589" y="1143000"/>
                </a:lnTo>
                <a:lnTo>
                  <a:pt x="5098224" y="1104900"/>
                </a:lnTo>
                <a:lnTo>
                  <a:pt x="5071224" y="1066800"/>
                </a:lnTo>
                <a:lnTo>
                  <a:pt x="5043614" y="1028700"/>
                </a:lnTo>
                <a:lnTo>
                  <a:pt x="5015382" y="990600"/>
                </a:lnTo>
                <a:lnTo>
                  <a:pt x="4986553" y="952500"/>
                </a:lnTo>
                <a:lnTo>
                  <a:pt x="4957140" y="914400"/>
                </a:lnTo>
                <a:lnTo>
                  <a:pt x="4927130" y="889000"/>
                </a:lnTo>
                <a:lnTo>
                  <a:pt x="4896561" y="850900"/>
                </a:lnTo>
                <a:lnTo>
                  <a:pt x="4865421" y="812800"/>
                </a:lnTo>
                <a:lnTo>
                  <a:pt x="4833721" y="787400"/>
                </a:lnTo>
                <a:lnTo>
                  <a:pt x="4801476" y="749300"/>
                </a:lnTo>
                <a:lnTo>
                  <a:pt x="4768710" y="723900"/>
                </a:lnTo>
                <a:lnTo>
                  <a:pt x="4735398" y="685800"/>
                </a:lnTo>
                <a:lnTo>
                  <a:pt x="4701578" y="660400"/>
                </a:lnTo>
                <a:lnTo>
                  <a:pt x="4667250" y="622300"/>
                </a:lnTo>
                <a:lnTo>
                  <a:pt x="4632426" y="596900"/>
                </a:lnTo>
                <a:lnTo>
                  <a:pt x="4561306" y="546100"/>
                </a:lnTo>
                <a:lnTo>
                  <a:pt x="4525035" y="508000"/>
                </a:lnTo>
                <a:lnTo>
                  <a:pt x="4451121" y="457200"/>
                </a:lnTo>
                <a:lnTo>
                  <a:pt x="4413491" y="431800"/>
                </a:lnTo>
                <a:lnTo>
                  <a:pt x="4336948" y="381000"/>
                </a:lnTo>
                <a:lnTo>
                  <a:pt x="4298048" y="355600"/>
                </a:lnTo>
                <a:lnTo>
                  <a:pt x="4258729" y="342900"/>
                </a:lnTo>
                <a:lnTo>
                  <a:pt x="4178935" y="292100"/>
                </a:lnTo>
                <a:lnTo>
                  <a:pt x="4138460" y="279400"/>
                </a:lnTo>
                <a:lnTo>
                  <a:pt x="4056418" y="228600"/>
                </a:lnTo>
                <a:lnTo>
                  <a:pt x="3972979" y="203200"/>
                </a:lnTo>
                <a:lnTo>
                  <a:pt x="3930751" y="177800"/>
                </a:lnTo>
                <a:lnTo>
                  <a:pt x="3845344" y="152400"/>
                </a:lnTo>
                <a:lnTo>
                  <a:pt x="3802176" y="127000"/>
                </a:lnTo>
                <a:lnTo>
                  <a:pt x="3582098" y="63500"/>
                </a:lnTo>
                <a:lnTo>
                  <a:pt x="3537305" y="63500"/>
                </a:lnTo>
                <a:lnTo>
                  <a:pt x="3446996" y="38100"/>
                </a:lnTo>
                <a:lnTo>
                  <a:pt x="3401517" y="38100"/>
                </a:lnTo>
                <a:lnTo>
                  <a:pt x="3355810" y="25400"/>
                </a:lnTo>
                <a:lnTo>
                  <a:pt x="3309912" y="25400"/>
                </a:lnTo>
                <a:lnTo>
                  <a:pt x="3263823" y="12700"/>
                </a:lnTo>
                <a:lnTo>
                  <a:pt x="3217545" y="12700"/>
                </a:lnTo>
                <a:lnTo>
                  <a:pt x="3171088" y="0"/>
                </a:lnTo>
                <a:lnTo>
                  <a:pt x="2841815" y="0"/>
                </a:lnTo>
                <a:lnTo>
                  <a:pt x="2794292" y="12700"/>
                </a:lnTo>
                <a:lnTo>
                  <a:pt x="2699004" y="12700"/>
                </a:lnTo>
                <a:lnTo>
                  <a:pt x="2651239" y="25400"/>
                </a:lnTo>
                <a:lnTo>
                  <a:pt x="2599842" y="25400"/>
                </a:lnTo>
                <a:lnTo>
                  <a:pt x="2498369" y="50800"/>
                </a:lnTo>
                <a:lnTo>
                  <a:pt x="2448293" y="50800"/>
                </a:lnTo>
                <a:lnTo>
                  <a:pt x="2204275" y="114300"/>
                </a:lnTo>
                <a:lnTo>
                  <a:pt x="2156701" y="139700"/>
                </a:lnTo>
                <a:lnTo>
                  <a:pt x="2016340" y="177800"/>
                </a:lnTo>
                <a:lnTo>
                  <a:pt x="1970316" y="203200"/>
                </a:lnTo>
                <a:lnTo>
                  <a:pt x="1924672" y="215900"/>
                </a:lnTo>
                <a:lnTo>
                  <a:pt x="1834464" y="266700"/>
                </a:lnTo>
                <a:lnTo>
                  <a:pt x="1789912" y="279400"/>
                </a:lnTo>
                <a:lnTo>
                  <a:pt x="1701825" y="330200"/>
                </a:lnTo>
                <a:lnTo>
                  <a:pt x="1529651" y="431800"/>
                </a:lnTo>
                <a:lnTo>
                  <a:pt x="1312227" y="304800"/>
                </a:lnTo>
                <a:lnTo>
                  <a:pt x="1267955" y="279400"/>
                </a:lnTo>
                <a:lnTo>
                  <a:pt x="1223416" y="266700"/>
                </a:lnTo>
                <a:lnTo>
                  <a:pt x="1133576" y="215900"/>
                </a:lnTo>
                <a:lnTo>
                  <a:pt x="1088263" y="203200"/>
                </a:lnTo>
                <a:lnTo>
                  <a:pt x="1042695" y="177800"/>
                </a:lnTo>
                <a:lnTo>
                  <a:pt x="950798" y="152400"/>
                </a:lnTo>
                <a:lnTo>
                  <a:pt x="904468" y="127000"/>
                </a:lnTo>
                <a:lnTo>
                  <a:pt x="621284" y="50800"/>
                </a:lnTo>
                <a:lnTo>
                  <a:pt x="573227" y="50800"/>
                </a:lnTo>
                <a:lnTo>
                  <a:pt x="476377" y="25400"/>
                </a:lnTo>
                <a:lnTo>
                  <a:pt x="427596" y="25400"/>
                </a:lnTo>
                <a:lnTo>
                  <a:pt x="378574" y="12700"/>
                </a:lnTo>
                <a:lnTo>
                  <a:pt x="279806" y="12700"/>
                </a:lnTo>
                <a:lnTo>
                  <a:pt x="230073" y="0"/>
                </a:lnTo>
                <a:lnTo>
                  <a:pt x="0" y="0"/>
                </a:lnTo>
                <a:lnTo>
                  <a:pt x="0" y="723900"/>
                </a:lnTo>
                <a:lnTo>
                  <a:pt x="193979" y="723900"/>
                </a:lnTo>
                <a:lnTo>
                  <a:pt x="244246" y="736600"/>
                </a:lnTo>
                <a:lnTo>
                  <a:pt x="343471" y="736600"/>
                </a:lnTo>
                <a:lnTo>
                  <a:pt x="441007" y="762000"/>
                </a:lnTo>
                <a:lnTo>
                  <a:pt x="489178" y="762000"/>
                </a:lnTo>
                <a:lnTo>
                  <a:pt x="678180" y="812800"/>
                </a:lnTo>
                <a:lnTo>
                  <a:pt x="724573" y="838200"/>
                </a:lnTo>
                <a:lnTo>
                  <a:pt x="770648" y="850900"/>
                </a:lnTo>
                <a:lnTo>
                  <a:pt x="816419" y="876300"/>
                </a:lnTo>
                <a:lnTo>
                  <a:pt x="861910" y="889000"/>
                </a:lnTo>
                <a:lnTo>
                  <a:pt x="907122" y="914400"/>
                </a:lnTo>
                <a:lnTo>
                  <a:pt x="1173289" y="1066800"/>
                </a:lnTo>
                <a:lnTo>
                  <a:pt x="1216914" y="1104900"/>
                </a:lnTo>
                <a:lnTo>
                  <a:pt x="1260386" y="1130300"/>
                </a:lnTo>
                <a:lnTo>
                  <a:pt x="1303680" y="1168400"/>
                </a:lnTo>
                <a:lnTo>
                  <a:pt x="1530146" y="1346200"/>
                </a:lnTo>
                <a:lnTo>
                  <a:pt x="1756117" y="1168400"/>
                </a:lnTo>
                <a:lnTo>
                  <a:pt x="1796503" y="1130300"/>
                </a:lnTo>
                <a:lnTo>
                  <a:pt x="1878393" y="1079500"/>
                </a:lnTo>
                <a:lnTo>
                  <a:pt x="1919935" y="1041400"/>
                </a:lnTo>
                <a:lnTo>
                  <a:pt x="2047087" y="965200"/>
                </a:lnTo>
                <a:lnTo>
                  <a:pt x="2090331" y="952500"/>
                </a:lnTo>
                <a:lnTo>
                  <a:pt x="2178202" y="901700"/>
                </a:lnTo>
                <a:lnTo>
                  <a:pt x="2222855" y="889000"/>
                </a:lnTo>
                <a:lnTo>
                  <a:pt x="2267978" y="863600"/>
                </a:lnTo>
                <a:lnTo>
                  <a:pt x="2359723" y="838200"/>
                </a:lnTo>
                <a:lnTo>
                  <a:pt x="2406370" y="812800"/>
                </a:lnTo>
                <a:lnTo>
                  <a:pt x="2598305" y="762000"/>
                </a:lnTo>
                <a:lnTo>
                  <a:pt x="2647683" y="762000"/>
                </a:lnTo>
                <a:lnTo>
                  <a:pt x="2748178" y="736600"/>
                </a:lnTo>
                <a:lnTo>
                  <a:pt x="2842539" y="736600"/>
                </a:lnTo>
                <a:lnTo>
                  <a:pt x="2889542" y="723900"/>
                </a:lnTo>
                <a:lnTo>
                  <a:pt x="3122180" y="723900"/>
                </a:lnTo>
                <a:lnTo>
                  <a:pt x="3168104" y="736600"/>
                </a:lnTo>
                <a:lnTo>
                  <a:pt x="3213785" y="736600"/>
                </a:lnTo>
                <a:lnTo>
                  <a:pt x="3259213" y="749300"/>
                </a:lnTo>
                <a:lnTo>
                  <a:pt x="3304362" y="749300"/>
                </a:lnTo>
                <a:lnTo>
                  <a:pt x="3393757" y="774700"/>
                </a:lnTo>
                <a:lnTo>
                  <a:pt x="3437979" y="774700"/>
                </a:lnTo>
                <a:lnTo>
                  <a:pt x="3525355" y="800100"/>
                </a:lnTo>
                <a:lnTo>
                  <a:pt x="3568484" y="825500"/>
                </a:lnTo>
                <a:lnTo>
                  <a:pt x="3695395" y="863600"/>
                </a:lnTo>
                <a:lnTo>
                  <a:pt x="3736822" y="889000"/>
                </a:lnTo>
                <a:lnTo>
                  <a:pt x="3777792" y="901700"/>
                </a:lnTo>
                <a:lnTo>
                  <a:pt x="3818267" y="927100"/>
                </a:lnTo>
                <a:lnTo>
                  <a:pt x="3858234" y="939800"/>
                </a:lnTo>
                <a:lnTo>
                  <a:pt x="3897693" y="965200"/>
                </a:lnTo>
                <a:lnTo>
                  <a:pt x="3974960" y="1016000"/>
                </a:lnTo>
                <a:lnTo>
                  <a:pt x="4012755" y="1041400"/>
                </a:lnTo>
                <a:lnTo>
                  <a:pt x="4049953" y="1066800"/>
                </a:lnTo>
                <a:lnTo>
                  <a:pt x="4086542" y="1092200"/>
                </a:lnTo>
                <a:lnTo>
                  <a:pt x="4122509" y="1117600"/>
                </a:lnTo>
                <a:lnTo>
                  <a:pt x="4157840" y="1143000"/>
                </a:lnTo>
                <a:lnTo>
                  <a:pt x="4192498" y="1168400"/>
                </a:lnTo>
                <a:lnTo>
                  <a:pt x="4226496" y="1206500"/>
                </a:lnTo>
                <a:lnTo>
                  <a:pt x="4259783" y="1231900"/>
                </a:lnTo>
                <a:lnTo>
                  <a:pt x="4292371" y="1270000"/>
                </a:lnTo>
                <a:lnTo>
                  <a:pt x="4324223" y="1295400"/>
                </a:lnTo>
                <a:lnTo>
                  <a:pt x="4355338" y="1333500"/>
                </a:lnTo>
                <a:lnTo>
                  <a:pt x="4385678" y="1371600"/>
                </a:lnTo>
                <a:lnTo>
                  <a:pt x="4415244" y="1397000"/>
                </a:lnTo>
                <a:lnTo>
                  <a:pt x="4444009" y="1435100"/>
                </a:lnTo>
                <a:lnTo>
                  <a:pt x="4471949" y="1473200"/>
                </a:lnTo>
                <a:lnTo>
                  <a:pt x="4499064" y="1511300"/>
                </a:lnTo>
                <a:lnTo>
                  <a:pt x="4525327" y="1549400"/>
                </a:lnTo>
                <a:lnTo>
                  <a:pt x="4550727" y="1587500"/>
                </a:lnTo>
                <a:lnTo>
                  <a:pt x="4575238" y="1625600"/>
                </a:lnTo>
                <a:lnTo>
                  <a:pt x="4598848" y="1663700"/>
                </a:lnTo>
                <a:lnTo>
                  <a:pt x="4621530" y="1701800"/>
                </a:lnTo>
                <a:lnTo>
                  <a:pt x="4643272" y="1739900"/>
                </a:lnTo>
                <a:lnTo>
                  <a:pt x="4664075" y="1790700"/>
                </a:lnTo>
                <a:lnTo>
                  <a:pt x="4683887" y="1828800"/>
                </a:lnTo>
                <a:lnTo>
                  <a:pt x="4702721" y="1866900"/>
                </a:lnTo>
                <a:lnTo>
                  <a:pt x="4720539" y="1917700"/>
                </a:lnTo>
                <a:lnTo>
                  <a:pt x="4737341" y="1955800"/>
                </a:lnTo>
                <a:lnTo>
                  <a:pt x="4753089" y="2006600"/>
                </a:lnTo>
                <a:lnTo>
                  <a:pt x="4767783" y="2044700"/>
                </a:lnTo>
                <a:lnTo>
                  <a:pt x="4781397" y="2095500"/>
                </a:lnTo>
                <a:lnTo>
                  <a:pt x="4793920" y="2133600"/>
                </a:lnTo>
                <a:lnTo>
                  <a:pt x="4805337" y="2184400"/>
                </a:lnTo>
                <a:lnTo>
                  <a:pt x="4815611" y="2235200"/>
                </a:lnTo>
                <a:lnTo>
                  <a:pt x="4826546" y="2286000"/>
                </a:lnTo>
                <a:lnTo>
                  <a:pt x="4835652" y="2349500"/>
                </a:lnTo>
                <a:lnTo>
                  <a:pt x="4843018" y="2400300"/>
                </a:lnTo>
                <a:lnTo>
                  <a:pt x="4848669" y="2463800"/>
                </a:lnTo>
                <a:lnTo>
                  <a:pt x="4852682" y="2514600"/>
                </a:lnTo>
                <a:lnTo>
                  <a:pt x="4855095" y="2578100"/>
                </a:lnTo>
                <a:lnTo>
                  <a:pt x="4855972" y="2628900"/>
                </a:lnTo>
                <a:lnTo>
                  <a:pt x="4855375" y="2679700"/>
                </a:lnTo>
                <a:lnTo>
                  <a:pt x="4853343" y="2730500"/>
                </a:lnTo>
                <a:lnTo>
                  <a:pt x="4849939" y="2781300"/>
                </a:lnTo>
                <a:lnTo>
                  <a:pt x="4845202" y="2844800"/>
                </a:lnTo>
                <a:lnTo>
                  <a:pt x="4839208" y="2895600"/>
                </a:lnTo>
                <a:lnTo>
                  <a:pt x="4832007" y="2946400"/>
                </a:lnTo>
                <a:lnTo>
                  <a:pt x="4823650" y="2997200"/>
                </a:lnTo>
                <a:lnTo>
                  <a:pt x="4814189" y="3048000"/>
                </a:lnTo>
                <a:lnTo>
                  <a:pt x="4803673" y="3098800"/>
                </a:lnTo>
                <a:lnTo>
                  <a:pt x="4792167" y="3136900"/>
                </a:lnTo>
                <a:lnTo>
                  <a:pt x="4779721" y="3187700"/>
                </a:lnTo>
                <a:lnTo>
                  <a:pt x="4766399" y="3238500"/>
                </a:lnTo>
                <a:lnTo>
                  <a:pt x="4752238" y="3289300"/>
                </a:lnTo>
                <a:lnTo>
                  <a:pt x="4737303" y="3327400"/>
                </a:lnTo>
                <a:lnTo>
                  <a:pt x="4721644" y="3378200"/>
                </a:lnTo>
                <a:lnTo>
                  <a:pt x="4705324" y="3416300"/>
                </a:lnTo>
                <a:lnTo>
                  <a:pt x="4688383" y="3467100"/>
                </a:lnTo>
                <a:lnTo>
                  <a:pt x="4670895" y="3505200"/>
                </a:lnTo>
                <a:lnTo>
                  <a:pt x="4652899" y="3556000"/>
                </a:lnTo>
                <a:lnTo>
                  <a:pt x="4634458" y="3594100"/>
                </a:lnTo>
                <a:lnTo>
                  <a:pt x="4615612" y="3632200"/>
                </a:lnTo>
                <a:lnTo>
                  <a:pt x="4596435" y="3670300"/>
                </a:lnTo>
                <a:lnTo>
                  <a:pt x="4576965" y="3708400"/>
                </a:lnTo>
                <a:lnTo>
                  <a:pt x="4557268" y="3746500"/>
                </a:lnTo>
                <a:lnTo>
                  <a:pt x="4537392" y="3784600"/>
                </a:lnTo>
                <a:lnTo>
                  <a:pt x="4457217" y="3937000"/>
                </a:lnTo>
                <a:lnTo>
                  <a:pt x="4437278" y="3962400"/>
                </a:lnTo>
                <a:lnTo>
                  <a:pt x="4417492" y="4000500"/>
                </a:lnTo>
                <a:lnTo>
                  <a:pt x="4397895" y="4025900"/>
                </a:lnTo>
                <a:lnTo>
                  <a:pt x="4369638" y="4076700"/>
                </a:lnTo>
                <a:lnTo>
                  <a:pt x="4340961" y="4127500"/>
                </a:lnTo>
                <a:lnTo>
                  <a:pt x="4311866" y="4165600"/>
                </a:lnTo>
                <a:lnTo>
                  <a:pt x="4282389" y="4203700"/>
                </a:lnTo>
                <a:lnTo>
                  <a:pt x="4252531" y="4254500"/>
                </a:lnTo>
                <a:lnTo>
                  <a:pt x="4222293" y="4292600"/>
                </a:lnTo>
                <a:lnTo>
                  <a:pt x="4191698" y="4343400"/>
                </a:lnTo>
                <a:lnTo>
                  <a:pt x="4160748" y="4381500"/>
                </a:lnTo>
                <a:lnTo>
                  <a:pt x="4129481" y="4419600"/>
                </a:lnTo>
                <a:lnTo>
                  <a:pt x="4097871" y="4470400"/>
                </a:lnTo>
                <a:lnTo>
                  <a:pt x="4065955" y="4508500"/>
                </a:lnTo>
                <a:lnTo>
                  <a:pt x="4033748" y="4546600"/>
                </a:lnTo>
                <a:lnTo>
                  <a:pt x="4001249" y="4584700"/>
                </a:lnTo>
                <a:lnTo>
                  <a:pt x="3968470" y="4635500"/>
                </a:lnTo>
                <a:lnTo>
                  <a:pt x="3935438" y="4673600"/>
                </a:lnTo>
                <a:lnTo>
                  <a:pt x="3868610" y="4749800"/>
                </a:lnTo>
                <a:lnTo>
                  <a:pt x="3800881" y="4826000"/>
                </a:lnTo>
                <a:lnTo>
                  <a:pt x="3697770" y="4940300"/>
                </a:lnTo>
                <a:lnTo>
                  <a:pt x="3558006" y="5092700"/>
                </a:lnTo>
                <a:lnTo>
                  <a:pt x="3522726" y="5118100"/>
                </a:lnTo>
                <a:lnTo>
                  <a:pt x="3380651" y="5270500"/>
                </a:lnTo>
                <a:lnTo>
                  <a:pt x="3344951" y="5295900"/>
                </a:lnTo>
                <a:lnTo>
                  <a:pt x="3237598" y="5410200"/>
                </a:lnTo>
                <a:lnTo>
                  <a:pt x="3201771" y="5435600"/>
                </a:lnTo>
                <a:lnTo>
                  <a:pt x="3130131" y="5511800"/>
                </a:lnTo>
                <a:lnTo>
                  <a:pt x="3094342" y="5537200"/>
                </a:lnTo>
                <a:lnTo>
                  <a:pt x="3058579" y="5575300"/>
                </a:lnTo>
                <a:lnTo>
                  <a:pt x="3022854" y="5600700"/>
                </a:lnTo>
                <a:lnTo>
                  <a:pt x="2870657" y="5753100"/>
                </a:lnTo>
                <a:lnTo>
                  <a:pt x="2794774" y="5816600"/>
                </a:lnTo>
                <a:lnTo>
                  <a:pt x="2719044" y="5892800"/>
                </a:lnTo>
                <a:lnTo>
                  <a:pt x="2643492" y="5956300"/>
                </a:lnTo>
                <a:lnTo>
                  <a:pt x="2530525" y="6057900"/>
                </a:lnTo>
                <a:lnTo>
                  <a:pt x="2231707" y="6337300"/>
                </a:lnTo>
                <a:lnTo>
                  <a:pt x="2203564" y="7353300"/>
                </a:lnTo>
                <a:lnTo>
                  <a:pt x="2214080" y="7353300"/>
                </a:lnTo>
                <a:lnTo>
                  <a:pt x="2219185" y="7340600"/>
                </a:lnTo>
                <a:lnTo>
                  <a:pt x="2887332" y="6718300"/>
                </a:lnTo>
                <a:lnTo>
                  <a:pt x="3033560" y="6591300"/>
                </a:lnTo>
                <a:lnTo>
                  <a:pt x="3143961" y="6489700"/>
                </a:lnTo>
                <a:lnTo>
                  <a:pt x="3217862" y="6413500"/>
                </a:lnTo>
                <a:lnTo>
                  <a:pt x="3291967" y="6350000"/>
                </a:lnTo>
                <a:lnTo>
                  <a:pt x="3366236" y="6273800"/>
                </a:lnTo>
                <a:lnTo>
                  <a:pt x="3440646" y="6210300"/>
                </a:lnTo>
                <a:lnTo>
                  <a:pt x="3550247" y="6108700"/>
                </a:lnTo>
                <a:lnTo>
                  <a:pt x="3585375" y="6070600"/>
                </a:lnTo>
                <a:lnTo>
                  <a:pt x="3620554" y="6045200"/>
                </a:lnTo>
                <a:lnTo>
                  <a:pt x="3655758" y="6007100"/>
                </a:lnTo>
                <a:lnTo>
                  <a:pt x="3690988" y="5981700"/>
                </a:lnTo>
                <a:lnTo>
                  <a:pt x="3761486" y="5905500"/>
                </a:lnTo>
                <a:lnTo>
                  <a:pt x="3796728" y="5880100"/>
                </a:lnTo>
                <a:lnTo>
                  <a:pt x="3902354" y="5765800"/>
                </a:lnTo>
                <a:lnTo>
                  <a:pt x="3937495" y="5740400"/>
                </a:lnTo>
                <a:lnTo>
                  <a:pt x="4042587" y="5626100"/>
                </a:lnTo>
                <a:lnTo>
                  <a:pt x="4077487" y="5600700"/>
                </a:lnTo>
                <a:lnTo>
                  <a:pt x="4250499" y="5410200"/>
                </a:lnTo>
                <a:lnTo>
                  <a:pt x="4386631" y="5257800"/>
                </a:lnTo>
                <a:lnTo>
                  <a:pt x="4487024" y="5143500"/>
                </a:lnTo>
                <a:lnTo>
                  <a:pt x="4553001" y="5067300"/>
                </a:lnTo>
                <a:lnTo>
                  <a:pt x="4585678" y="5016500"/>
                </a:lnTo>
                <a:lnTo>
                  <a:pt x="4650371" y="4940300"/>
                </a:lnTo>
                <a:lnTo>
                  <a:pt x="4682363" y="4902200"/>
                </a:lnTo>
                <a:lnTo>
                  <a:pt x="4714113" y="4851400"/>
                </a:lnTo>
                <a:lnTo>
                  <a:pt x="4745596" y="4813300"/>
                </a:lnTo>
                <a:lnTo>
                  <a:pt x="4776825" y="4775200"/>
                </a:lnTo>
                <a:lnTo>
                  <a:pt x="4807775" y="4724400"/>
                </a:lnTo>
                <a:lnTo>
                  <a:pt x="4838446" y="4686300"/>
                </a:lnTo>
                <a:lnTo>
                  <a:pt x="4868824" y="4635500"/>
                </a:lnTo>
                <a:lnTo>
                  <a:pt x="4898898" y="4597400"/>
                </a:lnTo>
                <a:lnTo>
                  <a:pt x="4928667" y="4546600"/>
                </a:lnTo>
                <a:lnTo>
                  <a:pt x="4958118" y="4508500"/>
                </a:lnTo>
                <a:lnTo>
                  <a:pt x="4987239" y="4457700"/>
                </a:lnTo>
                <a:lnTo>
                  <a:pt x="5016017" y="4406900"/>
                </a:lnTo>
                <a:lnTo>
                  <a:pt x="5035181" y="4381500"/>
                </a:lnTo>
                <a:lnTo>
                  <a:pt x="5054498" y="4343400"/>
                </a:lnTo>
                <a:lnTo>
                  <a:pt x="5073942" y="4318000"/>
                </a:lnTo>
                <a:lnTo>
                  <a:pt x="5093487" y="4279900"/>
                </a:lnTo>
                <a:lnTo>
                  <a:pt x="5191480" y="4102100"/>
                </a:lnTo>
                <a:lnTo>
                  <a:pt x="5210899" y="4064000"/>
                </a:lnTo>
                <a:lnTo>
                  <a:pt x="5230190" y="4025900"/>
                </a:lnTo>
                <a:lnTo>
                  <a:pt x="5249303" y="3987800"/>
                </a:lnTo>
                <a:lnTo>
                  <a:pt x="5268226" y="3949700"/>
                </a:lnTo>
                <a:lnTo>
                  <a:pt x="5286921" y="3911600"/>
                </a:lnTo>
                <a:lnTo>
                  <a:pt x="5305336" y="3873500"/>
                </a:lnTo>
                <a:lnTo>
                  <a:pt x="5323459" y="3835400"/>
                </a:lnTo>
                <a:lnTo>
                  <a:pt x="5341239" y="3784600"/>
                </a:lnTo>
                <a:lnTo>
                  <a:pt x="5358663" y="3746500"/>
                </a:lnTo>
                <a:lnTo>
                  <a:pt x="5375694" y="3708400"/>
                </a:lnTo>
                <a:lnTo>
                  <a:pt x="5392293" y="3657600"/>
                </a:lnTo>
                <a:lnTo>
                  <a:pt x="5408422" y="3619500"/>
                </a:lnTo>
                <a:lnTo>
                  <a:pt x="5424055" y="3568700"/>
                </a:lnTo>
                <a:lnTo>
                  <a:pt x="5439168" y="3530600"/>
                </a:lnTo>
                <a:lnTo>
                  <a:pt x="5453710" y="3479800"/>
                </a:lnTo>
                <a:lnTo>
                  <a:pt x="5467655" y="3429000"/>
                </a:lnTo>
                <a:lnTo>
                  <a:pt x="5480977" y="3390900"/>
                </a:lnTo>
                <a:lnTo>
                  <a:pt x="5493639" y="3340100"/>
                </a:lnTo>
                <a:lnTo>
                  <a:pt x="5505602" y="3289300"/>
                </a:lnTo>
                <a:lnTo>
                  <a:pt x="5516842" y="3238500"/>
                </a:lnTo>
                <a:lnTo>
                  <a:pt x="5527319" y="3187700"/>
                </a:lnTo>
                <a:lnTo>
                  <a:pt x="5537009" y="3136900"/>
                </a:lnTo>
                <a:lnTo>
                  <a:pt x="5545874" y="3086100"/>
                </a:lnTo>
                <a:lnTo>
                  <a:pt x="5553875" y="3035300"/>
                </a:lnTo>
                <a:lnTo>
                  <a:pt x="5560987" y="2984500"/>
                </a:lnTo>
                <a:lnTo>
                  <a:pt x="5567184" y="2933700"/>
                </a:lnTo>
                <a:lnTo>
                  <a:pt x="5572417" y="2882900"/>
                </a:lnTo>
                <a:lnTo>
                  <a:pt x="5576659" y="2832100"/>
                </a:lnTo>
                <a:lnTo>
                  <a:pt x="5579872" y="2781300"/>
                </a:lnTo>
                <a:lnTo>
                  <a:pt x="5582043" y="2717800"/>
                </a:lnTo>
                <a:lnTo>
                  <a:pt x="5583123" y="2667000"/>
                </a:lnTo>
                <a:close/>
              </a:path>
            </a:pathLst>
          </a:custGeom>
          <a:solidFill>
            <a:srgbClr val="F7F7F7">
              <a:alpha val="72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269B881-CF9B-433D-90AD-DDE0295CC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05" y="130758"/>
            <a:ext cx="10604500" cy="1429359"/>
          </a:xfrm>
        </p:spPr>
        <p:txBody>
          <a:bodyPr>
            <a:noAutofit/>
          </a:bodyPr>
          <a:lstStyle/>
          <a:p>
            <a:pPr algn="l"/>
            <a:r>
              <a:rPr lang="en-GB" sz="4000" dirty="0">
                <a:solidFill>
                  <a:srgbClr val="6D1229"/>
                </a:solidFill>
              </a:rPr>
              <a:t>Why now?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6A1632-B67D-4C8E-B720-A18567D515B5}"/>
              </a:ext>
            </a:extLst>
          </p:cNvPr>
          <p:cNvSpPr/>
          <p:nvPr/>
        </p:nvSpPr>
        <p:spPr>
          <a:xfrm>
            <a:off x="301171" y="712823"/>
            <a:ext cx="10287000" cy="6683048"/>
          </a:xfrm>
          <a:prstGeom prst="rect">
            <a:avLst/>
          </a:prstGeom>
          <a:noFill/>
          <a:ln>
            <a:solidFill>
              <a:srgbClr val="C7A25A"/>
            </a:solidFill>
          </a:ln>
        </p:spPr>
        <p:txBody>
          <a:bodyPr wrap="square">
            <a:spAutoFit/>
          </a:bodyPr>
          <a:lstStyle/>
          <a:p>
            <a:pPr marL="504200" indent="-504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D1229"/>
                </a:solidFill>
              </a:rPr>
              <a:t>Early chance to shape policy, Trust practice and ways of working. </a:t>
            </a:r>
          </a:p>
          <a:p>
            <a:pPr marL="504200" indent="-504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D1229"/>
                </a:solidFill>
              </a:rPr>
              <a:t>Take shared ownership of the Trust strategy and responsibility for completing the Bishop’s vision.</a:t>
            </a:r>
          </a:p>
          <a:p>
            <a:pPr marL="504200" indent="-504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D1229"/>
                </a:solidFill>
              </a:rPr>
              <a:t>Greater shape the MAT landscape and how the strategy is “executed”.</a:t>
            </a:r>
          </a:p>
          <a:p>
            <a:pPr marL="504200" indent="-504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D1229"/>
                </a:solidFill>
              </a:rPr>
              <a:t>Contribute to and help shape the ethos of the MAT and how it conducts its business. </a:t>
            </a:r>
          </a:p>
          <a:p>
            <a:pPr marL="504200" indent="-504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D1229"/>
                </a:solidFill>
              </a:rPr>
              <a:t>Greater involve itself in the early development and establishment of the MAT, therefore taking greater advantage of opportunities.</a:t>
            </a:r>
          </a:p>
          <a:p>
            <a:pPr marL="504200" indent="-504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D1229"/>
                </a:solidFill>
              </a:rPr>
              <a:t>Chance to forge strong early relationships with founder members, the Central Team and Board of Directors. </a:t>
            </a:r>
          </a:p>
          <a:p>
            <a:pPr marL="504200" indent="-504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D1229"/>
                </a:solidFill>
              </a:rPr>
              <a:t>Share expertise, and draw from existing capacity, to help improve own setting and provision for children. </a:t>
            </a:r>
          </a:p>
        </p:txBody>
      </p:sp>
    </p:spTree>
    <p:extLst>
      <p:ext uri="{BB962C8B-B14F-4D97-AF65-F5344CB8AC3E}">
        <p14:creationId xmlns:p14="http://schemas.microsoft.com/office/powerpoint/2010/main" val="1498529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pic>
        <p:nvPicPr>
          <p:cNvPr id="2050" name="Picture 2" descr="School - Free buildings ic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61" y="123825"/>
            <a:ext cx="1737678" cy="173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759764CF-76E9-8571-B81D-28C8F397B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181225"/>
            <a:ext cx="97536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577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pic>
        <p:nvPicPr>
          <p:cNvPr id="2050" name="Picture 2" descr="School - Free buildings ic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0"/>
            <a:ext cx="1737678" cy="173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D68C255E-7494-241A-1562-87DCE21CA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867025"/>
            <a:ext cx="973455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010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BCA8C1-F834-4E1E-8767-FFEAE5935536}"/>
              </a:ext>
            </a:extLst>
          </p:cNvPr>
          <p:cNvSpPr/>
          <p:nvPr/>
        </p:nvSpPr>
        <p:spPr>
          <a:xfrm>
            <a:off x="0" y="0"/>
            <a:ext cx="10693400" cy="7562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85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8EF888-CB01-4DBE-B5D0-E819F0F146F6}"/>
              </a:ext>
            </a:extLst>
          </p:cNvPr>
          <p:cNvSpPr/>
          <p:nvPr/>
        </p:nvSpPr>
        <p:spPr>
          <a:xfrm>
            <a:off x="462128" y="1618059"/>
            <a:ext cx="9761372" cy="4832092"/>
          </a:xfrm>
          <a:prstGeom prst="rect">
            <a:avLst/>
          </a:prstGeom>
          <a:noFill/>
          <a:ln>
            <a:solidFill>
              <a:srgbClr val="6D1229"/>
            </a:solidFill>
          </a:ln>
        </p:spPr>
        <p:txBody>
          <a:bodyPr wrap="square">
            <a:spAutoFit/>
          </a:bodyPr>
          <a:lstStyle/>
          <a:p>
            <a:pPr marL="630250" indent="-630250">
              <a:buFont typeface="Arial" panose="020B0604020202020204" pitchFamily="34" charset="0"/>
              <a:buChar char="•"/>
            </a:pPr>
            <a:r>
              <a:rPr lang="en-GB" sz="2800" i="1" dirty="0">
                <a:solidFill>
                  <a:srgbClr val="6D1229"/>
                </a:solidFill>
              </a:rPr>
              <a:t>Only failing schools become academies </a:t>
            </a:r>
          </a:p>
          <a:p>
            <a:pPr marL="630250" indent="-630250">
              <a:buFont typeface="Arial" panose="020B0604020202020204" pitchFamily="34" charset="0"/>
              <a:buChar char="•"/>
            </a:pPr>
            <a:r>
              <a:rPr lang="en-GB" sz="2800" i="1" dirty="0">
                <a:solidFill>
                  <a:srgbClr val="6D1229"/>
                </a:solidFill>
              </a:rPr>
              <a:t>A school’s uniqueness/identity is lost</a:t>
            </a:r>
          </a:p>
          <a:p>
            <a:pPr marL="630250" indent="-630250">
              <a:buFont typeface="Arial" panose="020B0604020202020204" pitchFamily="34" charset="0"/>
              <a:buChar char="•"/>
            </a:pPr>
            <a:r>
              <a:rPr lang="en-GB" sz="2800" i="1" dirty="0">
                <a:solidFill>
                  <a:srgbClr val="6D1229"/>
                </a:solidFill>
              </a:rPr>
              <a:t>Staff lose/change their terms and conditions</a:t>
            </a:r>
          </a:p>
          <a:p>
            <a:pPr marL="630250" indent="-630250">
              <a:buFont typeface="Arial" panose="020B0604020202020204" pitchFamily="34" charset="0"/>
              <a:buChar char="•"/>
            </a:pPr>
            <a:r>
              <a:rPr lang="en-GB" sz="2800" i="1" dirty="0">
                <a:solidFill>
                  <a:srgbClr val="6D1229"/>
                </a:solidFill>
              </a:rPr>
              <a:t>Staff are made to work in other schools</a:t>
            </a:r>
          </a:p>
          <a:p>
            <a:pPr marL="630250" indent="-630250">
              <a:buFont typeface="Arial" panose="020B0604020202020204" pitchFamily="34" charset="0"/>
              <a:buChar char="•"/>
            </a:pPr>
            <a:r>
              <a:rPr lang="en-GB" sz="2800" i="1" dirty="0">
                <a:solidFill>
                  <a:srgbClr val="6D1229"/>
                </a:solidFill>
              </a:rPr>
              <a:t>All schools have to do the same thing</a:t>
            </a:r>
          </a:p>
          <a:p>
            <a:pPr marL="630250" indent="-630250">
              <a:buFont typeface="Arial" panose="020B0604020202020204" pitchFamily="34" charset="0"/>
              <a:buChar char="•"/>
            </a:pPr>
            <a:r>
              <a:rPr lang="en-GB" sz="2800" i="1" dirty="0">
                <a:solidFill>
                  <a:srgbClr val="6D1229"/>
                </a:solidFill>
              </a:rPr>
              <a:t>MATs are businesses that make profit</a:t>
            </a:r>
          </a:p>
          <a:p>
            <a:pPr marL="630250" indent="-630250">
              <a:buFont typeface="Arial" panose="020B0604020202020204" pitchFamily="34" charset="0"/>
              <a:buChar char="•"/>
            </a:pPr>
            <a:r>
              <a:rPr lang="en-GB" sz="2800" i="1" dirty="0">
                <a:solidFill>
                  <a:srgbClr val="6D1229"/>
                </a:solidFill>
              </a:rPr>
              <a:t>Central teams are paid enormous salaries </a:t>
            </a:r>
            <a:br>
              <a:rPr lang="en-GB" sz="2800" i="1" dirty="0">
                <a:solidFill>
                  <a:srgbClr val="6D1229"/>
                </a:solidFill>
              </a:rPr>
            </a:br>
            <a:r>
              <a:rPr lang="en-GB" sz="2800" i="1" dirty="0">
                <a:solidFill>
                  <a:srgbClr val="6D1229"/>
                </a:solidFill>
              </a:rPr>
              <a:t>and don’t follow pay-scales</a:t>
            </a:r>
          </a:p>
          <a:p>
            <a:pPr marL="630250" indent="-630250">
              <a:buFont typeface="Arial" panose="020B0604020202020204" pitchFamily="34" charset="0"/>
              <a:buChar char="•"/>
            </a:pPr>
            <a:r>
              <a:rPr lang="en-GB" sz="2800" i="1" dirty="0">
                <a:solidFill>
                  <a:srgbClr val="6D1229"/>
                </a:solidFill>
              </a:rPr>
              <a:t>The HT stops being in charge of the budget</a:t>
            </a:r>
          </a:p>
          <a:p>
            <a:pPr marL="630250" indent="-630250">
              <a:buFont typeface="Arial" panose="020B0604020202020204" pitchFamily="34" charset="0"/>
              <a:buChar char="•"/>
            </a:pPr>
            <a:r>
              <a:rPr lang="en-GB" sz="2800" i="1" dirty="0">
                <a:solidFill>
                  <a:srgbClr val="6D1229"/>
                </a:solidFill>
              </a:rPr>
              <a:t>The governors lose all their power</a:t>
            </a:r>
          </a:p>
          <a:p>
            <a:pPr marL="630250" indent="-630250">
              <a:buFont typeface="Arial" panose="020B0604020202020204" pitchFamily="34" charset="0"/>
              <a:buChar char="•"/>
            </a:pPr>
            <a:r>
              <a:rPr lang="en-GB" sz="2800" i="1" dirty="0">
                <a:solidFill>
                  <a:srgbClr val="6D1229"/>
                </a:solidFill>
              </a:rPr>
              <a:t>There is less transparency in MATs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8D0C3AB-18A1-43A9-ACA9-DD4436F83DE8}"/>
              </a:ext>
            </a:extLst>
          </p:cNvPr>
          <p:cNvSpPr txBox="1">
            <a:spLocks/>
          </p:cNvSpPr>
          <p:nvPr/>
        </p:nvSpPr>
        <p:spPr>
          <a:xfrm>
            <a:off x="469900" y="428625"/>
            <a:ext cx="9384951" cy="794088"/>
          </a:xfrm>
          <a:prstGeom prst="rect">
            <a:avLst/>
          </a:prstGeom>
        </p:spPr>
        <p:txBody>
          <a:bodyPr vert="horz" lIns="100838" tIns="50419" rIns="100838" bIns="50419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11" dirty="0">
                <a:solidFill>
                  <a:srgbClr val="6D1229"/>
                </a:solidFill>
              </a:rPr>
              <a:t>Myth-busting – Multi Academy Trusts</a:t>
            </a:r>
          </a:p>
        </p:txBody>
      </p:sp>
    </p:spTree>
    <p:extLst>
      <p:ext uri="{BB962C8B-B14F-4D97-AF65-F5344CB8AC3E}">
        <p14:creationId xmlns:p14="http://schemas.microsoft.com/office/powerpoint/2010/main" val="910047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BCA8C1-F834-4E1E-8767-FFEAE5935536}"/>
              </a:ext>
            </a:extLst>
          </p:cNvPr>
          <p:cNvSpPr/>
          <p:nvPr/>
        </p:nvSpPr>
        <p:spPr>
          <a:xfrm>
            <a:off x="0" y="0"/>
            <a:ext cx="10693400" cy="7562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85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8EF888-CB01-4DBE-B5D0-E819F0F146F6}"/>
              </a:ext>
            </a:extLst>
          </p:cNvPr>
          <p:cNvSpPr/>
          <p:nvPr/>
        </p:nvSpPr>
        <p:spPr>
          <a:xfrm>
            <a:off x="462128" y="1618059"/>
            <a:ext cx="10058400" cy="5509200"/>
          </a:xfrm>
          <a:prstGeom prst="rect">
            <a:avLst/>
          </a:prstGeom>
          <a:noFill/>
          <a:ln>
            <a:solidFill>
              <a:srgbClr val="6D1229"/>
            </a:solidFill>
          </a:ln>
        </p:spPr>
        <p:txBody>
          <a:bodyPr wrap="square">
            <a:spAutoFit/>
          </a:bodyPr>
          <a:lstStyle/>
          <a:p>
            <a:pPr marL="630250" indent="-630250">
              <a:buFont typeface="Arial" panose="020B0604020202020204" pitchFamily="34" charset="0"/>
              <a:buChar char="•"/>
            </a:pPr>
            <a:r>
              <a:rPr lang="en-GB" sz="3200" i="1" dirty="0">
                <a:solidFill>
                  <a:srgbClr val="6D1229"/>
                </a:solidFill>
              </a:rPr>
              <a:t>Only failing schools become academies </a:t>
            </a:r>
          </a:p>
          <a:p>
            <a:pPr marL="630250" indent="-630250">
              <a:buFont typeface="Arial" panose="020B0604020202020204" pitchFamily="34" charset="0"/>
              <a:buChar char="•"/>
            </a:pPr>
            <a:r>
              <a:rPr lang="en-GB" sz="3200" i="1" dirty="0">
                <a:solidFill>
                  <a:srgbClr val="6D1229"/>
                </a:solidFill>
              </a:rPr>
              <a:t>A school’s uniqueness/identity is lost</a:t>
            </a:r>
          </a:p>
          <a:p>
            <a:pPr marL="630250" indent="-630250">
              <a:buFont typeface="Arial" panose="020B0604020202020204" pitchFamily="34" charset="0"/>
              <a:buChar char="•"/>
            </a:pPr>
            <a:r>
              <a:rPr lang="en-GB" sz="3200" i="1" dirty="0">
                <a:solidFill>
                  <a:srgbClr val="6D1229"/>
                </a:solidFill>
              </a:rPr>
              <a:t>Staff lose/change their terms and conditions</a:t>
            </a:r>
          </a:p>
          <a:p>
            <a:pPr marL="630250" indent="-630250">
              <a:buFont typeface="Arial" panose="020B0604020202020204" pitchFamily="34" charset="0"/>
              <a:buChar char="•"/>
            </a:pPr>
            <a:r>
              <a:rPr lang="en-GB" sz="3200" i="1" dirty="0">
                <a:solidFill>
                  <a:srgbClr val="6D1229"/>
                </a:solidFill>
              </a:rPr>
              <a:t>Staff are made to work in other schools</a:t>
            </a:r>
          </a:p>
          <a:p>
            <a:pPr marL="630250" indent="-630250">
              <a:buFont typeface="Arial" panose="020B0604020202020204" pitchFamily="34" charset="0"/>
              <a:buChar char="•"/>
            </a:pPr>
            <a:r>
              <a:rPr lang="en-GB" sz="3200" i="1" dirty="0">
                <a:solidFill>
                  <a:srgbClr val="6D1229"/>
                </a:solidFill>
              </a:rPr>
              <a:t>All schools have to do the same thing</a:t>
            </a:r>
          </a:p>
          <a:p>
            <a:pPr marL="630250" indent="-630250">
              <a:buFont typeface="Arial" panose="020B0604020202020204" pitchFamily="34" charset="0"/>
              <a:buChar char="•"/>
            </a:pPr>
            <a:r>
              <a:rPr lang="en-GB" sz="3200" i="1" dirty="0">
                <a:solidFill>
                  <a:srgbClr val="6D1229"/>
                </a:solidFill>
              </a:rPr>
              <a:t>MATs are businesses that make profit</a:t>
            </a:r>
          </a:p>
          <a:p>
            <a:pPr marL="630250" indent="-630250">
              <a:buFont typeface="Arial" panose="020B0604020202020204" pitchFamily="34" charset="0"/>
              <a:buChar char="•"/>
            </a:pPr>
            <a:r>
              <a:rPr lang="en-GB" sz="3200" i="1" dirty="0">
                <a:solidFill>
                  <a:srgbClr val="6D1229"/>
                </a:solidFill>
              </a:rPr>
              <a:t>Central teams are paid enormous salaries </a:t>
            </a:r>
            <a:br>
              <a:rPr lang="en-GB" sz="3200" i="1" dirty="0">
                <a:solidFill>
                  <a:srgbClr val="6D1229"/>
                </a:solidFill>
              </a:rPr>
            </a:br>
            <a:r>
              <a:rPr lang="en-GB" sz="3200" i="1" dirty="0">
                <a:solidFill>
                  <a:srgbClr val="6D1229"/>
                </a:solidFill>
              </a:rPr>
              <a:t>and don’t follow pay-scales</a:t>
            </a:r>
          </a:p>
          <a:p>
            <a:pPr marL="630250" indent="-630250">
              <a:buFont typeface="Arial" panose="020B0604020202020204" pitchFamily="34" charset="0"/>
              <a:buChar char="•"/>
            </a:pPr>
            <a:r>
              <a:rPr lang="en-GB" sz="3200" i="1" dirty="0">
                <a:solidFill>
                  <a:srgbClr val="6D1229"/>
                </a:solidFill>
              </a:rPr>
              <a:t>The HT stops being in charge of the budget</a:t>
            </a:r>
          </a:p>
          <a:p>
            <a:pPr marL="630250" indent="-630250">
              <a:buFont typeface="Arial" panose="020B0604020202020204" pitchFamily="34" charset="0"/>
              <a:buChar char="•"/>
            </a:pPr>
            <a:r>
              <a:rPr lang="en-GB" sz="3200" i="1" dirty="0">
                <a:solidFill>
                  <a:srgbClr val="6D1229"/>
                </a:solidFill>
              </a:rPr>
              <a:t>The governors lose all their power</a:t>
            </a:r>
          </a:p>
          <a:p>
            <a:pPr marL="630250" indent="-630250">
              <a:buFont typeface="Arial" panose="020B0604020202020204" pitchFamily="34" charset="0"/>
              <a:buChar char="•"/>
            </a:pPr>
            <a:r>
              <a:rPr lang="en-GB" sz="3200" i="1" dirty="0">
                <a:solidFill>
                  <a:srgbClr val="6D1229"/>
                </a:solidFill>
              </a:rPr>
              <a:t>There is less transparency in MATs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8D0C3AB-18A1-43A9-ACA9-DD4436F83DE8}"/>
              </a:ext>
            </a:extLst>
          </p:cNvPr>
          <p:cNvSpPr txBox="1">
            <a:spLocks/>
          </p:cNvSpPr>
          <p:nvPr/>
        </p:nvSpPr>
        <p:spPr>
          <a:xfrm>
            <a:off x="469900" y="428625"/>
            <a:ext cx="9384951" cy="794088"/>
          </a:xfrm>
          <a:prstGeom prst="rect">
            <a:avLst/>
          </a:prstGeom>
        </p:spPr>
        <p:txBody>
          <a:bodyPr vert="horz" lIns="100838" tIns="50419" rIns="100838" bIns="50419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11" dirty="0">
                <a:solidFill>
                  <a:srgbClr val="6D1229"/>
                </a:solidFill>
              </a:rPr>
              <a:t>Myth-busting – Multi Academy Trusts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D16441-4F20-D9C8-7C35-8E566FDB4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987" y="1800225"/>
            <a:ext cx="381000" cy="3203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138047-364C-485D-0C07-E52D17E94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256" y="2302778"/>
            <a:ext cx="381000" cy="320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EFBBF8-1CCF-1DAA-3702-7029117AA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436" y="2731780"/>
            <a:ext cx="381000" cy="320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15C01B-C028-5D8E-08C5-9789D5344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256" y="3278872"/>
            <a:ext cx="381000" cy="3203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F047CC-BB9C-B62E-5DD0-FF9D866E0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700" y="4241224"/>
            <a:ext cx="381000" cy="3203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CAAC11-B709-330E-6FF4-94CBA2B73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700" y="3766919"/>
            <a:ext cx="381000" cy="3203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2B37C8-5652-59AF-87BB-13FED5AFC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100" y="4695825"/>
            <a:ext cx="381000" cy="3203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AA5308-EF2F-8123-39EA-A2C8CB2DF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349" y="5153025"/>
            <a:ext cx="381000" cy="3203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21DA2E-5F34-83C0-7000-31214A917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300" y="5686425"/>
            <a:ext cx="381000" cy="3203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33DD8B-C348-A091-2770-C9178B8A1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256" y="6141893"/>
            <a:ext cx="381000" cy="3203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681552-3A5C-DFCF-63E1-9C0EA38B5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236" y="6646178"/>
            <a:ext cx="381000" cy="32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55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6300" y="2714625"/>
            <a:ext cx="8400800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699"/>
              </a:lnSpc>
              <a:spcBef>
                <a:spcPts val="95"/>
              </a:spcBef>
            </a:pPr>
            <a:r>
              <a:rPr lang="en-GB" sz="6000" spc="-15" dirty="0">
                <a:solidFill>
                  <a:srgbClr val="BC9955"/>
                </a:solidFill>
              </a:rPr>
              <a:t>Questions?</a:t>
            </a:r>
            <a:endParaRPr sz="6000" dirty="0">
              <a:solidFill>
                <a:srgbClr val="BC99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62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6D122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5163"/>
            <a:ext cx="7068184" cy="7555230"/>
            <a:chOff x="0" y="5163"/>
            <a:chExt cx="7068184" cy="7555230"/>
          </a:xfrm>
        </p:grpSpPr>
        <p:sp>
          <p:nvSpPr>
            <p:cNvPr id="4" name="object 4"/>
            <p:cNvSpPr/>
            <p:nvPr/>
          </p:nvSpPr>
          <p:spPr>
            <a:xfrm>
              <a:off x="0" y="1748470"/>
              <a:ext cx="4345305" cy="5812155"/>
            </a:xfrm>
            <a:custGeom>
              <a:avLst/>
              <a:gdLst/>
              <a:ahLst/>
              <a:cxnLst/>
              <a:rect l="l" t="t" r="r" b="b"/>
              <a:pathLst>
                <a:path w="4345305" h="5812155">
                  <a:moveTo>
                    <a:pt x="1763567" y="1864779"/>
                  </a:moveTo>
                  <a:lnTo>
                    <a:pt x="806610" y="1864779"/>
                  </a:lnTo>
                  <a:lnTo>
                    <a:pt x="904971" y="5630875"/>
                  </a:lnTo>
                  <a:lnTo>
                    <a:pt x="462046" y="5637281"/>
                  </a:lnTo>
                  <a:lnTo>
                    <a:pt x="0" y="5651574"/>
                  </a:lnTo>
                  <a:lnTo>
                    <a:pt x="0" y="5811535"/>
                  </a:lnTo>
                  <a:lnTo>
                    <a:pt x="4345158" y="5811535"/>
                  </a:lnTo>
                  <a:lnTo>
                    <a:pt x="3778867" y="5753802"/>
                  </a:lnTo>
                  <a:lnTo>
                    <a:pt x="3221516" y="5707691"/>
                  </a:lnTo>
                  <a:lnTo>
                    <a:pt x="2681961" y="5673158"/>
                  </a:lnTo>
                  <a:lnTo>
                    <a:pt x="2114633" y="5647593"/>
                  </a:lnTo>
                  <a:lnTo>
                    <a:pt x="1659580" y="5635091"/>
                  </a:lnTo>
                  <a:lnTo>
                    <a:pt x="1763567" y="1864779"/>
                  </a:lnTo>
                  <a:close/>
                </a:path>
                <a:path w="4345305" h="5812155">
                  <a:moveTo>
                    <a:pt x="2540680" y="872667"/>
                  </a:moveTo>
                  <a:lnTo>
                    <a:pt x="0" y="872667"/>
                  </a:lnTo>
                  <a:lnTo>
                    <a:pt x="0" y="1864779"/>
                  </a:lnTo>
                  <a:lnTo>
                    <a:pt x="2540680" y="1864779"/>
                  </a:lnTo>
                  <a:lnTo>
                    <a:pt x="2540680" y="872667"/>
                  </a:lnTo>
                  <a:close/>
                </a:path>
                <a:path w="4345305" h="5812155">
                  <a:moveTo>
                    <a:pt x="1815574" y="0"/>
                  </a:moveTo>
                  <a:lnTo>
                    <a:pt x="757410" y="0"/>
                  </a:lnTo>
                  <a:lnTo>
                    <a:pt x="779889" y="872667"/>
                  </a:lnTo>
                  <a:lnTo>
                    <a:pt x="1791672" y="872667"/>
                  </a:lnTo>
                  <a:lnTo>
                    <a:pt x="1815574" y="0"/>
                  </a:lnTo>
                  <a:close/>
                </a:path>
              </a:pathLst>
            </a:custGeom>
            <a:solidFill>
              <a:srgbClr val="5B0E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163"/>
              <a:ext cx="7067661" cy="720334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832100" y="4626156"/>
            <a:ext cx="4800600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130" marR="397510" algn="ctr">
              <a:lnSpc>
                <a:spcPct val="100000"/>
              </a:lnSpc>
              <a:spcBef>
                <a:spcPts val="100"/>
              </a:spcBef>
            </a:pPr>
            <a:r>
              <a:rPr sz="1200" b="1" spc="65" dirty="0">
                <a:solidFill>
                  <a:srgbClr val="C7A25A"/>
                </a:solidFill>
                <a:latin typeface="Trebuchet MS"/>
                <a:cs typeface="Trebuchet MS"/>
              </a:rPr>
              <a:t>Registered </a:t>
            </a:r>
            <a:r>
              <a:rPr sz="1200" b="1" spc="25" dirty="0">
                <a:solidFill>
                  <a:srgbClr val="C7A25A"/>
                </a:solidFill>
                <a:latin typeface="Trebuchet MS"/>
                <a:cs typeface="Trebuchet MS"/>
              </a:rPr>
              <a:t>office:</a:t>
            </a:r>
            <a:endParaRPr lang="en-GB" sz="1200" b="1" spc="25" dirty="0">
              <a:solidFill>
                <a:srgbClr val="C7A25A"/>
              </a:solidFill>
              <a:latin typeface="Trebuchet MS"/>
              <a:cs typeface="Trebuchet MS"/>
            </a:endParaRPr>
          </a:p>
          <a:p>
            <a:pPr marL="405130" marR="397510" algn="ctr">
              <a:lnSpc>
                <a:spcPct val="100000"/>
              </a:lnSpc>
              <a:spcBef>
                <a:spcPts val="100"/>
              </a:spcBef>
            </a:pPr>
            <a:r>
              <a:rPr lang="en-GB" sz="1200" b="1" spc="45" dirty="0">
                <a:solidFill>
                  <a:srgbClr val="FFFFFF"/>
                </a:solidFill>
                <a:latin typeface="Arial"/>
                <a:cs typeface="Arial"/>
              </a:rPr>
              <a:t>St Nicholas of Tolentine Catholic Primary School</a:t>
            </a:r>
          </a:p>
          <a:p>
            <a:pPr marL="405130" marR="397510" algn="ctr">
              <a:lnSpc>
                <a:spcPct val="100000"/>
              </a:lnSpc>
              <a:spcBef>
                <a:spcPts val="100"/>
              </a:spcBef>
            </a:pPr>
            <a:r>
              <a:rPr lang="en-GB" sz="1200" b="1" spc="45" dirty="0">
                <a:solidFill>
                  <a:srgbClr val="FFFFFF"/>
                </a:solidFill>
                <a:latin typeface="Arial"/>
                <a:cs typeface="Arial"/>
              </a:rPr>
              <a:t>Pennywell Road</a:t>
            </a:r>
          </a:p>
          <a:p>
            <a:pPr marL="405130" marR="397510" algn="ctr">
              <a:lnSpc>
                <a:spcPct val="100000"/>
              </a:lnSpc>
              <a:spcBef>
                <a:spcPts val="100"/>
              </a:spcBef>
            </a:pPr>
            <a:r>
              <a:rPr lang="en-GB" sz="1200" b="1" spc="45" dirty="0">
                <a:solidFill>
                  <a:srgbClr val="FFFFFF"/>
                </a:solidFill>
                <a:latin typeface="Arial"/>
                <a:cs typeface="Arial"/>
              </a:rPr>
              <a:t>BS5 0TJ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  <a:hlinkClick r:id="rId3"/>
              </a:rPr>
              <a:t>www.newmancatholictrust.com</a:t>
            </a:r>
            <a:endParaRPr sz="12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4551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  <p:pic>
        <p:nvPicPr>
          <p:cNvPr id="2050" name="Picture 2" descr="School - Free buildings ic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908" y="3001699"/>
            <a:ext cx="1737678" cy="173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61861" y="3375202"/>
            <a:ext cx="3199209" cy="3563476"/>
          </a:xfrm>
          <a:prstGeom prst="rect">
            <a:avLst/>
          </a:prstGeom>
          <a:noFill/>
        </p:spPr>
        <p:txBody>
          <a:bodyPr wrap="none" lIns="106934" tIns="53467" rIns="106934" bIns="53467">
            <a:spAutoFit/>
          </a:bodyPr>
          <a:lstStyle/>
          <a:p>
            <a:pPr algn="ctr"/>
            <a:r>
              <a:rPr lang="en-US" sz="3742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Increased </a:t>
            </a:r>
          </a:p>
          <a:p>
            <a:pPr algn="ctr"/>
            <a:r>
              <a:rPr lang="en-US" sz="3742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Expenditure:</a:t>
            </a:r>
          </a:p>
          <a:p>
            <a:pPr marL="534650" indent="-534650" algn="ctr">
              <a:buFontTx/>
              <a:buChar char="-"/>
            </a:pPr>
            <a:r>
              <a:rPr lang="en-US" sz="2807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salaries,</a:t>
            </a:r>
          </a:p>
          <a:p>
            <a:pPr marL="534650" indent="-534650" algn="ctr">
              <a:buFontTx/>
              <a:buChar char="-"/>
            </a:pPr>
            <a:r>
              <a:rPr lang="en-US" sz="2807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utilities,</a:t>
            </a:r>
          </a:p>
          <a:p>
            <a:pPr marL="534650" indent="-534650" algn="ctr">
              <a:buFontTx/>
              <a:buChar char="-"/>
            </a:pPr>
            <a:r>
              <a:rPr lang="en-US" sz="2807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services/supplies</a:t>
            </a:r>
          </a:p>
          <a:p>
            <a:pPr marL="534650" indent="-534650" algn="ctr">
              <a:buFontTx/>
              <a:buChar char="-"/>
            </a:pPr>
            <a:r>
              <a:rPr lang="en-US" sz="2807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essentials/food</a:t>
            </a:r>
          </a:p>
          <a:p>
            <a:pPr algn="ctr"/>
            <a:endParaRPr lang="en-US" sz="3742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89387" y="897326"/>
            <a:ext cx="5653151" cy="431913"/>
          </a:xfrm>
          <a:prstGeom prst="rect">
            <a:avLst/>
          </a:prstGeom>
          <a:noFill/>
        </p:spPr>
        <p:txBody>
          <a:bodyPr wrap="none" lIns="106934" tIns="53467" rIns="106934" bIns="53467">
            <a:spAutoFit/>
          </a:bodyPr>
          <a:lstStyle/>
          <a:p>
            <a:pPr algn="ctr"/>
            <a:r>
              <a:rPr lang="en-US" sz="2105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 real-term funding increases from government </a:t>
            </a:r>
          </a:p>
        </p:txBody>
      </p:sp>
      <p:sp>
        <p:nvSpPr>
          <p:cNvPr id="9" name="Rectangle 8"/>
          <p:cNvSpPr/>
          <p:nvPr/>
        </p:nvSpPr>
        <p:spPr>
          <a:xfrm>
            <a:off x="3614169" y="5389194"/>
            <a:ext cx="3160160" cy="719812"/>
          </a:xfrm>
          <a:prstGeom prst="rect">
            <a:avLst/>
          </a:prstGeom>
          <a:noFill/>
        </p:spPr>
        <p:txBody>
          <a:bodyPr wrap="none" lIns="106934" tIns="53467" rIns="106934" bIns="53467">
            <a:spAutoFit/>
          </a:bodyPr>
          <a:lstStyle/>
          <a:p>
            <a:pPr algn="ctr"/>
            <a:r>
              <a:rPr lang="en-US" sz="2105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Ofsted</a:t>
            </a:r>
          </a:p>
          <a:p>
            <a:pPr algn="ctr"/>
            <a:r>
              <a:rPr lang="en-US" sz="187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All schools inspected by 2025</a:t>
            </a:r>
            <a:endParaRPr lang="en-US" sz="2105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urved Down Arrow 5"/>
          <p:cNvSpPr/>
          <p:nvPr/>
        </p:nvSpPr>
        <p:spPr>
          <a:xfrm rot="12157950" flipV="1">
            <a:off x="6083814" y="3973006"/>
            <a:ext cx="1125035" cy="35435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5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 rot="19377207" flipH="1">
            <a:off x="5473513" y="2064410"/>
            <a:ext cx="1178094" cy="32303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5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flipV="1">
            <a:off x="5096527" y="4722509"/>
            <a:ext cx="227895" cy="5877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5"/>
          </a:p>
        </p:txBody>
      </p:sp>
      <p:sp>
        <p:nvSpPr>
          <p:cNvPr id="16" name="Rectangle 15"/>
          <p:cNvSpPr/>
          <p:nvPr/>
        </p:nvSpPr>
        <p:spPr>
          <a:xfrm>
            <a:off x="6264224" y="2464263"/>
            <a:ext cx="4080541" cy="395878"/>
          </a:xfrm>
          <a:prstGeom prst="rect">
            <a:avLst/>
          </a:prstGeom>
          <a:noFill/>
        </p:spPr>
        <p:txBody>
          <a:bodyPr wrap="none" lIns="106934" tIns="53467" rIns="106934" bIns="53467">
            <a:spAutoFit/>
          </a:bodyPr>
          <a:lstStyle/>
          <a:p>
            <a:pPr algn="ctr"/>
            <a:r>
              <a:rPr lang="en-US" sz="187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Increased competition for school places</a:t>
            </a:r>
            <a:endParaRPr lang="en-US" sz="1403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4" descr="Living costs rising at their fastest rate for 30 years - BBC News">
            <a:extLst>
              <a:ext uri="{FF2B5EF4-FFF2-40B4-BE49-F238E27FC236}">
                <a16:creationId xmlns:a16="http://schemas.microsoft.com/office/drawing/2014/main" id="{A12C5EE0-7DF8-B104-5A2E-7C495694D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432553"/>
            <a:ext cx="2295310" cy="179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10429C-AF94-1A67-288B-E2FF0DF8330D}"/>
              </a:ext>
            </a:extLst>
          </p:cNvPr>
          <p:cNvSpPr/>
          <p:nvPr/>
        </p:nvSpPr>
        <p:spPr>
          <a:xfrm>
            <a:off x="-63419" y="2829964"/>
            <a:ext cx="3850581" cy="1079783"/>
          </a:xfrm>
          <a:prstGeom prst="rect">
            <a:avLst/>
          </a:prstGeom>
          <a:noFill/>
        </p:spPr>
        <p:txBody>
          <a:bodyPr wrap="square" lIns="106934" tIns="53467" rIns="106934" bIns="53467">
            <a:spAutoFit/>
          </a:bodyPr>
          <a:lstStyle/>
          <a:p>
            <a:pPr algn="ctr"/>
            <a:r>
              <a:rPr lang="en-US" sz="2105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Increased needs within the community but less support from government of LA</a:t>
            </a:r>
            <a:endParaRPr lang="en-US" sz="1871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Curved Down Arrow 10">
            <a:extLst>
              <a:ext uri="{FF2B5EF4-FFF2-40B4-BE49-F238E27FC236}">
                <a16:creationId xmlns:a16="http://schemas.microsoft.com/office/drawing/2014/main" id="{258DBAC2-D4D5-8BB4-E29F-3902EB1A4C2B}"/>
              </a:ext>
            </a:extLst>
          </p:cNvPr>
          <p:cNvSpPr/>
          <p:nvPr/>
        </p:nvSpPr>
        <p:spPr>
          <a:xfrm>
            <a:off x="3064352" y="3599688"/>
            <a:ext cx="1125035" cy="32303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5">
              <a:solidFill>
                <a:schemeClr val="tx1"/>
              </a:solidFill>
            </a:endParaRPr>
          </a:p>
        </p:txBody>
      </p:sp>
      <p:sp>
        <p:nvSpPr>
          <p:cNvPr id="17" name="Curved Down Arrow 11">
            <a:extLst>
              <a:ext uri="{FF2B5EF4-FFF2-40B4-BE49-F238E27FC236}">
                <a16:creationId xmlns:a16="http://schemas.microsoft.com/office/drawing/2014/main" id="{2732C658-94DA-ABA1-090A-63E517773F5A}"/>
              </a:ext>
            </a:extLst>
          </p:cNvPr>
          <p:cNvSpPr/>
          <p:nvPr/>
        </p:nvSpPr>
        <p:spPr>
          <a:xfrm rot="1887334">
            <a:off x="3302523" y="2262080"/>
            <a:ext cx="1125035" cy="32303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5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B2B529-1295-26B0-2218-EF425A72584C}"/>
              </a:ext>
            </a:extLst>
          </p:cNvPr>
          <p:cNvSpPr/>
          <p:nvPr/>
        </p:nvSpPr>
        <p:spPr>
          <a:xfrm>
            <a:off x="393374" y="4667488"/>
            <a:ext cx="4061204" cy="683777"/>
          </a:xfrm>
          <a:prstGeom prst="rect">
            <a:avLst/>
          </a:prstGeom>
          <a:noFill/>
        </p:spPr>
        <p:txBody>
          <a:bodyPr wrap="square" lIns="106934" tIns="53467" rIns="106934" bIns="53467">
            <a:spAutoFit/>
          </a:bodyPr>
          <a:lstStyle/>
          <a:p>
            <a:pPr algn="ctr"/>
            <a:r>
              <a:rPr lang="en-US" sz="187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Local Authorities in significant difficulty, deficits and decline</a:t>
            </a:r>
            <a:endParaRPr lang="en-US" sz="1403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8037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/>
          </a:p>
        </p:txBody>
      </p:sp>
      <p:pic>
        <p:nvPicPr>
          <p:cNvPr id="2050" name="Picture 2" descr="School - Free buildings ic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908" y="3001699"/>
            <a:ext cx="1737678" cy="173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84446" y="3455394"/>
            <a:ext cx="3085688" cy="3576941"/>
          </a:xfrm>
          <a:prstGeom prst="rect">
            <a:avLst/>
          </a:prstGeom>
          <a:noFill/>
        </p:spPr>
        <p:txBody>
          <a:bodyPr wrap="square" lIns="106934" tIns="53467" rIns="106934" bIns="53467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Trust-based services and contracts for </a:t>
            </a:r>
          </a:p>
          <a:p>
            <a:pPr marL="534650" indent="-534650">
              <a:buFontTx/>
              <a:buChar char="-"/>
            </a:pPr>
            <a:r>
              <a:rPr lang="en-US" sz="20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Utilities,</a:t>
            </a:r>
          </a:p>
          <a:p>
            <a:pPr marL="534650" indent="-534650">
              <a:buFontTx/>
              <a:buChar char="-"/>
            </a:pPr>
            <a:r>
              <a:rPr lang="en-US" sz="20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Cleaning, </a:t>
            </a:r>
          </a:p>
          <a:p>
            <a:pPr marL="534650" indent="-534650">
              <a:buFontTx/>
              <a:buChar char="-"/>
            </a:pPr>
            <a:r>
              <a:rPr lang="en-US" sz="20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IT,</a:t>
            </a:r>
          </a:p>
          <a:p>
            <a:pPr marL="534650" indent="-534650">
              <a:buFontTx/>
              <a:buChar char="-"/>
            </a:pPr>
            <a:r>
              <a:rPr lang="en-US" sz="20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Catering,</a:t>
            </a:r>
          </a:p>
          <a:p>
            <a:pPr marL="534650" indent="-534650">
              <a:buFontTx/>
              <a:buChar char="-"/>
            </a:pPr>
            <a:r>
              <a:rPr lang="en-US" sz="20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HR,</a:t>
            </a:r>
          </a:p>
          <a:p>
            <a:pPr marL="534650" indent="-534650">
              <a:buFontTx/>
              <a:buChar char="-"/>
            </a:pPr>
            <a:r>
              <a:rPr lang="en-US" sz="20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Photocopying,</a:t>
            </a:r>
          </a:p>
          <a:p>
            <a:pPr marL="534650" indent="-534650">
              <a:buFontTx/>
              <a:buChar char="-"/>
            </a:pPr>
            <a:r>
              <a:rPr lang="en-US" sz="20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Even down to paper. </a:t>
            </a:r>
          </a:p>
          <a:p>
            <a:pPr algn="ctr"/>
            <a:endParaRPr lang="en-US" sz="3742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2159" y="897326"/>
            <a:ext cx="4167615" cy="431913"/>
          </a:xfrm>
          <a:prstGeom prst="rect">
            <a:avLst/>
          </a:prstGeom>
          <a:noFill/>
        </p:spPr>
        <p:txBody>
          <a:bodyPr wrap="none" lIns="106934" tIns="53467" rIns="106934" bIns="53467">
            <a:spAutoFit/>
          </a:bodyPr>
          <a:lstStyle/>
          <a:p>
            <a:pPr algn="ctr"/>
            <a:r>
              <a:rPr lang="en-US" sz="2105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Greater savings purchasing together</a:t>
            </a:r>
          </a:p>
        </p:txBody>
      </p:sp>
      <p:sp>
        <p:nvSpPr>
          <p:cNvPr id="9" name="Rectangle 8"/>
          <p:cNvSpPr/>
          <p:nvPr/>
        </p:nvSpPr>
        <p:spPr>
          <a:xfrm>
            <a:off x="3154465" y="5389194"/>
            <a:ext cx="4079578" cy="1403718"/>
          </a:xfrm>
          <a:prstGeom prst="rect">
            <a:avLst/>
          </a:prstGeom>
          <a:noFill/>
        </p:spPr>
        <p:txBody>
          <a:bodyPr wrap="none" lIns="106934" tIns="53467" rIns="106934" bIns="53467">
            <a:spAutoFit/>
          </a:bodyPr>
          <a:lstStyle/>
          <a:p>
            <a:pPr algn="ctr"/>
            <a:r>
              <a:rPr lang="en-US" sz="2105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School improvement support</a:t>
            </a:r>
          </a:p>
          <a:p>
            <a:pPr algn="ctr"/>
            <a:r>
              <a:rPr lang="en-US" sz="2105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(using external experts)</a:t>
            </a:r>
          </a:p>
          <a:p>
            <a:pPr algn="ctr"/>
            <a:r>
              <a:rPr lang="en-US" sz="2105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(providing a peer support Principal)</a:t>
            </a:r>
          </a:p>
          <a:p>
            <a:pPr algn="ctr"/>
            <a:r>
              <a:rPr lang="en-US" sz="2105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(developing internal Trust leaders)</a:t>
            </a:r>
          </a:p>
        </p:txBody>
      </p:sp>
      <p:sp>
        <p:nvSpPr>
          <p:cNvPr id="6" name="Curved Down Arrow 5"/>
          <p:cNvSpPr/>
          <p:nvPr/>
        </p:nvSpPr>
        <p:spPr>
          <a:xfrm rot="395752">
            <a:off x="6245822" y="3539048"/>
            <a:ext cx="1125035" cy="37402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5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 rot="8172783" flipH="1">
            <a:off x="5868869" y="2276525"/>
            <a:ext cx="1178094" cy="32303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5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10800000" flipV="1">
            <a:off x="5096527" y="4722509"/>
            <a:ext cx="227895" cy="5877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5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A04DF9-1A16-348F-AFB2-237DB8071C2D}"/>
              </a:ext>
            </a:extLst>
          </p:cNvPr>
          <p:cNvSpPr/>
          <p:nvPr/>
        </p:nvSpPr>
        <p:spPr>
          <a:xfrm>
            <a:off x="-152103" y="468038"/>
            <a:ext cx="3850581" cy="2987356"/>
          </a:xfrm>
          <a:prstGeom prst="rect">
            <a:avLst/>
          </a:prstGeom>
          <a:noFill/>
        </p:spPr>
        <p:txBody>
          <a:bodyPr wrap="square" lIns="106934" tIns="53467" rIns="106934" bIns="53467">
            <a:spAutoFit/>
          </a:bodyPr>
          <a:lstStyle/>
          <a:p>
            <a:pPr algn="ctr"/>
            <a:r>
              <a:rPr lang="en-US" sz="2105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Coordinating our own services, training and professional development:</a:t>
            </a:r>
          </a:p>
          <a:p>
            <a:pPr algn="ctr"/>
            <a:r>
              <a:rPr lang="en-US" sz="2105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play-based therapy,</a:t>
            </a:r>
          </a:p>
          <a:p>
            <a:pPr algn="ctr"/>
            <a:r>
              <a:rPr lang="en-US" sz="2105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behaviour support,</a:t>
            </a:r>
          </a:p>
          <a:p>
            <a:pPr algn="ctr"/>
            <a:r>
              <a:rPr lang="en-US" sz="2105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shared SEND services, </a:t>
            </a:r>
          </a:p>
          <a:p>
            <a:pPr algn="ctr"/>
            <a:r>
              <a:rPr lang="en-US" sz="2105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EYFS support and school improvement.</a:t>
            </a:r>
          </a:p>
          <a:p>
            <a:pPr algn="ctr"/>
            <a:endParaRPr lang="en-US" sz="1871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Curved Down Arrow 10">
            <a:extLst>
              <a:ext uri="{FF2B5EF4-FFF2-40B4-BE49-F238E27FC236}">
                <a16:creationId xmlns:a16="http://schemas.microsoft.com/office/drawing/2014/main" id="{90240EEB-E3CD-C57D-3DDF-15C1407B1860}"/>
              </a:ext>
            </a:extLst>
          </p:cNvPr>
          <p:cNvSpPr/>
          <p:nvPr/>
        </p:nvSpPr>
        <p:spPr>
          <a:xfrm rot="9321652" flipV="1">
            <a:off x="3140255" y="3642382"/>
            <a:ext cx="1125035" cy="33550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5">
              <a:solidFill>
                <a:schemeClr val="tx1"/>
              </a:solidFill>
            </a:endParaRPr>
          </a:p>
        </p:txBody>
      </p:sp>
      <p:sp>
        <p:nvSpPr>
          <p:cNvPr id="14" name="Curved Down Arrow 11">
            <a:extLst>
              <a:ext uri="{FF2B5EF4-FFF2-40B4-BE49-F238E27FC236}">
                <a16:creationId xmlns:a16="http://schemas.microsoft.com/office/drawing/2014/main" id="{ECB2AD19-6E9D-AE6E-B422-88681B71177F}"/>
              </a:ext>
            </a:extLst>
          </p:cNvPr>
          <p:cNvSpPr/>
          <p:nvPr/>
        </p:nvSpPr>
        <p:spPr>
          <a:xfrm rot="12416136">
            <a:off x="3428728" y="2276525"/>
            <a:ext cx="1125035" cy="32303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5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D42096-CEDA-6EAD-84F3-924D5B482EFF}"/>
              </a:ext>
            </a:extLst>
          </p:cNvPr>
          <p:cNvSpPr/>
          <p:nvPr/>
        </p:nvSpPr>
        <p:spPr>
          <a:xfrm>
            <a:off x="144226" y="4314825"/>
            <a:ext cx="4061204" cy="631648"/>
          </a:xfrm>
          <a:prstGeom prst="rect">
            <a:avLst/>
          </a:prstGeom>
          <a:noFill/>
        </p:spPr>
        <p:txBody>
          <a:bodyPr wrap="square" lIns="106934" tIns="53467" rIns="106934" bIns="53467">
            <a:spAutoFit/>
          </a:bodyPr>
          <a:lstStyle/>
          <a:p>
            <a:pPr algn="ctr"/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Centralis services and support:</a:t>
            </a:r>
          </a:p>
          <a:p>
            <a:pPr algn="ctr"/>
            <a:endParaRPr lang="en-US" sz="1403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886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527300" y="496443"/>
            <a:ext cx="1809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10" dirty="0">
                <a:solidFill>
                  <a:srgbClr val="FFFFFF"/>
                </a:solidFill>
                <a:latin typeface="Arial"/>
                <a:cs typeface="Arial"/>
              </a:rPr>
              <a:t>08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0" name="object 26">
            <a:extLst>
              <a:ext uri="{FF2B5EF4-FFF2-40B4-BE49-F238E27FC236}">
                <a16:creationId xmlns:a16="http://schemas.microsoft.com/office/drawing/2014/main" id="{D34A86F8-FC03-689B-CA87-F348D12E55F6}"/>
              </a:ext>
            </a:extLst>
          </p:cNvPr>
          <p:cNvSpPr/>
          <p:nvPr/>
        </p:nvSpPr>
        <p:spPr>
          <a:xfrm>
            <a:off x="186297" y="200024"/>
            <a:ext cx="830988" cy="1219201"/>
          </a:xfrm>
          <a:custGeom>
            <a:avLst/>
            <a:gdLst/>
            <a:ahLst/>
            <a:cxnLst/>
            <a:rect l="l" t="t" r="r" b="b"/>
            <a:pathLst>
              <a:path w="353695" h="965200">
                <a:moveTo>
                  <a:pt x="107581" y="0"/>
                </a:moveTo>
                <a:lnTo>
                  <a:pt x="110413" y="120408"/>
                </a:lnTo>
                <a:lnTo>
                  <a:pt x="292" y="120167"/>
                </a:lnTo>
                <a:lnTo>
                  <a:pt x="0" y="257047"/>
                </a:lnTo>
                <a:lnTo>
                  <a:pt x="113804" y="257289"/>
                </a:lnTo>
                <a:lnTo>
                  <a:pt x="126237" y="964806"/>
                </a:lnTo>
                <a:lnTo>
                  <a:pt x="230339" y="964806"/>
                </a:lnTo>
                <a:lnTo>
                  <a:pt x="245821" y="257581"/>
                </a:lnTo>
                <a:lnTo>
                  <a:pt x="353034" y="257809"/>
                </a:lnTo>
                <a:lnTo>
                  <a:pt x="353339" y="120942"/>
                </a:lnTo>
                <a:lnTo>
                  <a:pt x="249999" y="120713"/>
                </a:lnTo>
                <a:lnTo>
                  <a:pt x="253568" y="330"/>
                </a:lnTo>
                <a:lnTo>
                  <a:pt x="107581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EF03D3-40FD-7966-4D30-AB222A72DEC5}"/>
              </a:ext>
            </a:extLst>
          </p:cNvPr>
          <p:cNvSpPr txBox="1"/>
          <p:nvPr/>
        </p:nvSpPr>
        <p:spPr>
          <a:xfrm>
            <a:off x="552700" y="168001"/>
            <a:ext cx="9457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6D1229"/>
                </a:solidFill>
              </a:rPr>
              <a:t>Who are the Trust: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FF0F0E-D0C9-769D-0414-36A2D46B6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677" y="758218"/>
            <a:ext cx="8279869" cy="68046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66AF53-CB9C-C7B0-5226-31A3CD82958D}"/>
              </a:ext>
            </a:extLst>
          </p:cNvPr>
          <p:cNvSpPr/>
          <p:nvPr/>
        </p:nvSpPr>
        <p:spPr>
          <a:xfrm>
            <a:off x="2743200" y="3903359"/>
            <a:ext cx="5029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55AF21-8227-48DF-0A84-DED44CD25551}"/>
              </a:ext>
            </a:extLst>
          </p:cNvPr>
          <p:cNvSpPr/>
          <p:nvPr/>
        </p:nvSpPr>
        <p:spPr>
          <a:xfrm>
            <a:off x="2767011" y="7065659"/>
            <a:ext cx="5029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yellow and blue shield with a cross&#10;&#10;Description automatically generated">
            <a:extLst>
              <a:ext uri="{FF2B5EF4-FFF2-40B4-BE49-F238E27FC236}">
                <a16:creationId xmlns:a16="http://schemas.microsoft.com/office/drawing/2014/main" id="{477AF67C-8C65-7116-15E0-A213CC5781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0" y="5586743"/>
            <a:ext cx="3954805" cy="2224578"/>
          </a:xfrm>
          <a:prstGeom prst="rect">
            <a:avLst/>
          </a:prstGeom>
        </p:spPr>
      </p:pic>
      <p:pic>
        <p:nvPicPr>
          <p:cNvPr id="12" name="Picture 11" descr="A blue shield with green and yellow letters&#10;&#10;Description automatically generated">
            <a:extLst>
              <a:ext uri="{FF2B5EF4-FFF2-40B4-BE49-F238E27FC236}">
                <a16:creationId xmlns:a16="http://schemas.microsoft.com/office/drawing/2014/main" id="{609B691E-1382-3E7C-7856-3D10D2CD3C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06" b="97255" l="6522" r="94783">
                        <a14:foregroundMark x1="6522" y1="4706" x2="12174" y2="47059"/>
                        <a14:foregroundMark x1="11304" y1="5882" x2="11304" y2="5882"/>
                        <a14:foregroundMark x1="8261" y1="5098" x2="86957" y2="6275"/>
                        <a14:foregroundMark x1="88696" y1="5882" x2="91739" y2="28627"/>
                        <a14:foregroundMark x1="94783" y1="7843" x2="94783" y2="27059"/>
                        <a14:foregroundMark x1="92174" y1="28627" x2="85217" y2="47451"/>
                        <a14:foregroundMark x1="93478" y1="34902" x2="86957" y2="53725"/>
                        <a14:foregroundMark x1="86957" y1="53725" x2="86087" y2="54902"/>
                        <a14:foregroundMark x1="86522" y1="54510" x2="81304" y2="71765"/>
                        <a14:foregroundMark x1="78261" y1="70196" x2="63913" y2="81569"/>
                        <a14:foregroundMark x1="70435" y1="77255" x2="55217" y2="89412"/>
                        <a14:foregroundMark x1="55652" y1="89412" x2="47826" y2="94118"/>
                        <a14:foregroundMark x1="49565" y1="97255" x2="39130" y2="85098"/>
                        <a14:foregroundMark x1="44348" y1="91373" x2="30870" y2="78039"/>
                        <a14:foregroundMark x1="33043" y1="81176" x2="16957" y2="69412"/>
                        <a14:foregroundMark x1="22609" y1="74902" x2="13478" y2="52941"/>
                        <a14:foregroundMark x1="18261" y1="63922" x2="8261" y2="407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171" y="1506631"/>
            <a:ext cx="1095375" cy="1214438"/>
          </a:xfrm>
          <a:prstGeom prst="rect">
            <a:avLst/>
          </a:prstGeom>
        </p:spPr>
      </p:pic>
      <p:pic>
        <p:nvPicPr>
          <p:cNvPr id="14" name="Picture 13" descr="A logo for a catholic primary&#10;&#10;Description automatically generated">
            <a:extLst>
              <a:ext uri="{FF2B5EF4-FFF2-40B4-BE49-F238E27FC236}">
                <a16:creationId xmlns:a16="http://schemas.microsoft.com/office/drawing/2014/main" id="{26B506FC-62AF-AC0B-CFEC-9CD8F51AB6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7981" y1="38056" x2="44519" y2="52500"/>
                        <a14:foregroundMark x1="44519" y1="52500" x2="52692" y2="60833"/>
                        <a14:foregroundMark x1="52692" y1="60833" x2="56442" y2="51667"/>
                        <a14:foregroundMark x1="56442" y1="51667" x2="56442" y2="48056"/>
                        <a14:foregroundMark x1="54327" y1="42222" x2="50481" y2="51667"/>
                        <a14:foregroundMark x1="46442" y1="42778" x2="44519" y2="43889"/>
                        <a14:foregroundMark x1="44327" y1="43333" x2="44519" y2="52222"/>
                        <a14:foregroundMark x1="44135" y1="47778" x2="44135" y2="51389"/>
                        <a14:foregroundMark x1="42019" y1="49444" x2="42019" y2="49444"/>
                        <a14:foregroundMark x1="46250" y1="60278" x2="46250" y2="60278"/>
                        <a14:foregroundMark x1="50673" y1="65556" x2="50481" y2="58611"/>
                        <a14:foregroundMark x1="49904" y1="41389" x2="50481" y2="36944"/>
                        <a14:foregroundMark x1="50673" y1="35000" x2="50673" y2="35000"/>
                        <a14:foregroundMark x1="59135" y1="49167" x2="59135" y2="4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359" y="4705101"/>
            <a:ext cx="5346692" cy="3701556"/>
          </a:xfrm>
          <a:prstGeom prst="rect">
            <a:avLst/>
          </a:prstGeom>
        </p:spPr>
      </p:pic>
      <p:pic>
        <p:nvPicPr>
          <p:cNvPr id="18" name="Picture 17" descr="A blue and yellow logo&#10;&#10;Description automatically generated">
            <a:extLst>
              <a:ext uri="{FF2B5EF4-FFF2-40B4-BE49-F238E27FC236}">
                <a16:creationId xmlns:a16="http://schemas.microsoft.com/office/drawing/2014/main" id="{2AB1CDEC-5FD3-FAD0-FF68-FBFE35D2BE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62" y="1451248"/>
            <a:ext cx="1656050" cy="121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67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001" y="5963766"/>
            <a:ext cx="2442210" cy="134620"/>
          </a:xfrm>
          <a:custGeom>
            <a:avLst/>
            <a:gdLst/>
            <a:ahLst/>
            <a:cxnLst/>
            <a:rect l="l" t="t" r="r" b="b"/>
            <a:pathLst>
              <a:path w="2442210" h="134620">
                <a:moveTo>
                  <a:pt x="2442146" y="0"/>
                </a:moveTo>
                <a:lnTo>
                  <a:pt x="2442146" y="104101"/>
                </a:lnTo>
                <a:lnTo>
                  <a:pt x="1648066" y="104101"/>
                </a:lnTo>
                <a:lnTo>
                  <a:pt x="1585569" y="134505"/>
                </a:lnTo>
                <a:lnTo>
                  <a:pt x="1513458" y="101815"/>
                </a:lnTo>
                <a:lnTo>
                  <a:pt x="0" y="101815"/>
                </a:lnTo>
                <a:lnTo>
                  <a:pt x="0" y="21767"/>
                </a:lnTo>
              </a:path>
            </a:pathLst>
          </a:custGeom>
          <a:ln w="11861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713429" y="4327069"/>
            <a:ext cx="12065" cy="121285"/>
          </a:xfrm>
          <a:custGeom>
            <a:avLst/>
            <a:gdLst/>
            <a:ahLst/>
            <a:cxnLst/>
            <a:rect l="l" t="t" r="r" b="b"/>
            <a:pathLst>
              <a:path w="12064" h="121285">
                <a:moveTo>
                  <a:pt x="0" y="120737"/>
                </a:moveTo>
                <a:lnTo>
                  <a:pt x="11861" y="120737"/>
                </a:lnTo>
                <a:lnTo>
                  <a:pt x="11861" y="0"/>
                </a:lnTo>
                <a:lnTo>
                  <a:pt x="0" y="0"/>
                </a:lnTo>
                <a:lnTo>
                  <a:pt x="0" y="120737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06560" y="4327069"/>
            <a:ext cx="0" cy="121285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0"/>
                </a:moveTo>
                <a:lnTo>
                  <a:pt x="0" y="120737"/>
                </a:lnTo>
              </a:path>
            </a:pathLst>
          </a:custGeom>
          <a:ln w="11861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006560" y="4874261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459"/>
                </a:lnTo>
              </a:path>
            </a:pathLst>
          </a:custGeom>
          <a:ln w="11861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694974" y="5307787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1678"/>
                </a:lnTo>
              </a:path>
            </a:pathLst>
          </a:custGeom>
          <a:ln w="11861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694974" y="4874265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455"/>
                </a:lnTo>
              </a:path>
            </a:pathLst>
          </a:custGeom>
          <a:ln w="11861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893148" y="5439476"/>
            <a:ext cx="0" cy="80645"/>
          </a:xfrm>
          <a:custGeom>
            <a:avLst/>
            <a:gdLst/>
            <a:ahLst/>
            <a:cxnLst/>
            <a:rect l="l" t="t" r="r" b="b"/>
            <a:pathLst>
              <a:path h="80645">
                <a:moveTo>
                  <a:pt x="0" y="0"/>
                </a:moveTo>
                <a:lnTo>
                  <a:pt x="0" y="80413"/>
                </a:lnTo>
              </a:path>
            </a:pathLst>
          </a:custGeom>
          <a:ln w="11861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694974" y="5439476"/>
            <a:ext cx="0" cy="80645"/>
          </a:xfrm>
          <a:custGeom>
            <a:avLst/>
            <a:gdLst/>
            <a:ahLst/>
            <a:cxnLst/>
            <a:rect l="l" t="t" r="r" b="b"/>
            <a:pathLst>
              <a:path h="80645">
                <a:moveTo>
                  <a:pt x="0" y="0"/>
                </a:moveTo>
                <a:lnTo>
                  <a:pt x="0" y="80413"/>
                </a:lnTo>
              </a:path>
            </a:pathLst>
          </a:custGeom>
          <a:ln w="11861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496802" y="5439476"/>
            <a:ext cx="0" cy="80645"/>
          </a:xfrm>
          <a:custGeom>
            <a:avLst/>
            <a:gdLst/>
            <a:ahLst/>
            <a:cxnLst/>
            <a:rect l="l" t="t" r="r" b="b"/>
            <a:pathLst>
              <a:path h="80645">
                <a:moveTo>
                  <a:pt x="0" y="0"/>
                </a:moveTo>
                <a:lnTo>
                  <a:pt x="0" y="80413"/>
                </a:lnTo>
              </a:path>
            </a:pathLst>
          </a:custGeom>
          <a:ln w="11861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298630" y="5439476"/>
            <a:ext cx="0" cy="80645"/>
          </a:xfrm>
          <a:custGeom>
            <a:avLst/>
            <a:gdLst/>
            <a:ahLst/>
            <a:cxnLst/>
            <a:rect l="l" t="t" r="r" b="b"/>
            <a:pathLst>
              <a:path h="80645">
                <a:moveTo>
                  <a:pt x="0" y="0"/>
                </a:moveTo>
                <a:lnTo>
                  <a:pt x="0" y="80413"/>
                </a:lnTo>
              </a:path>
            </a:pathLst>
          </a:custGeom>
          <a:ln w="11861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713429" y="4327069"/>
            <a:ext cx="12065" cy="121285"/>
          </a:xfrm>
          <a:custGeom>
            <a:avLst/>
            <a:gdLst/>
            <a:ahLst/>
            <a:cxnLst/>
            <a:rect l="l" t="t" r="r" b="b"/>
            <a:pathLst>
              <a:path w="12064" h="121285">
                <a:moveTo>
                  <a:pt x="0" y="120737"/>
                </a:moveTo>
                <a:lnTo>
                  <a:pt x="11861" y="120737"/>
                </a:lnTo>
                <a:lnTo>
                  <a:pt x="11861" y="0"/>
                </a:lnTo>
                <a:lnTo>
                  <a:pt x="0" y="0"/>
                </a:lnTo>
                <a:lnTo>
                  <a:pt x="0" y="120737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2862960" y="4327074"/>
            <a:ext cx="0" cy="547370"/>
          </a:xfrm>
          <a:custGeom>
            <a:avLst/>
            <a:gdLst/>
            <a:ahLst/>
            <a:cxnLst/>
            <a:rect l="l" t="t" r="r" b="b"/>
            <a:pathLst>
              <a:path h="547370">
                <a:moveTo>
                  <a:pt x="0" y="547204"/>
                </a:moveTo>
                <a:lnTo>
                  <a:pt x="0" y="0"/>
                </a:lnTo>
              </a:path>
            </a:pathLst>
          </a:custGeom>
          <a:ln w="11861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4" name="object 14"/>
          <p:cNvGrpSpPr/>
          <p:nvPr/>
        </p:nvGrpSpPr>
        <p:grpSpPr>
          <a:xfrm>
            <a:off x="553892" y="2290831"/>
            <a:ext cx="9611995" cy="2042795"/>
            <a:chOff x="540004" y="2607759"/>
            <a:chExt cx="9611995" cy="2042795"/>
          </a:xfrm>
        </p:grpSpPr>
        <p:sp>
          <p:nvSpPr>
            <p:cNvPr id="15" name="object 15"/>
            <p:cNvSpPr/>
            <p:nvPr/>
          </p:nvSpPr>
          <p:spPr>
            <a:xfrm>
              <a:off x="540004" y="3369602"/>
              <a:ext cx="9611995" cy="1101725"/>
            </a:xfrm>
            <a:custGeom>
              <a:avLst/>
              <a:gdLst/>
              <a:ahLst/>
              <a:cxnLst/>
              <a:rect l="l" t="t" r="r" b="b"/>
              <a:pathLst>
                <a:path w="9611995" h="1101725">
                  <a:moveTo>
                    <a:pt x="9611995" y="0"/>
                  </a:moveTo>
                  <a:lnTo>
                    <a:pt x="0" y="0"/>
                  </a:lnTo>
                  <a:lnTo>
                    <a:pt x="0" y="1101597"/>
                  </a:lnTo>
                  <a:lnTo>
                    <a:pt x="9611995" y="1101597"/>
                  </a:lnTo>
                  <a:lnTo>
                    <a:pt x="9611995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699550" y="2613690"/>
              <a:ext cx="3646804" cy="2030730"/>
            </a:xfrm>
            <a:custGeom>
              <a:avLst/>
              <a:gdLst/>
              <a:ahLst/>
              <a:cxnLst/>
              <a:rect l="l" t="t" r="r" b="b"/>
              <a:pathLst>
                <a:path w="3646804" h="2030729">
                  <a:moveTo>
                    <a:pt x="3646449" y="0"/>
                  </a:moveTo>
                  <a:lnTo>
                    <a:pt x="3646449" y="2030310"/>
                  </a:lnTo>
                  <a:lnTo>
                    <a:pt x="0" y="2030310"/>
                  </a:lnTo>
                </a:path>
              </a:pathLst>
            </a:custGeom>
            <a:ln w="11861">
              <a:solidFill>
                <a:srgbClr val="9D9D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7" name="object 17"/>
          <p:cNvSpPr/>
          <p:nvPr/>
        </p:nvSpPr>
        <p:spPr>
          <a:xfrm>
            <a:off x="9326006" y="4874806"/>
            <a:ext cx="0" cy="121285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0"/>
                </a:moveTo>
                <a:lnTo>
                  <a:pt x="0" y="121043"/>
                </a:lnTo>
              </a:path>
            </a:pathLst>
          </a:custGeom>
          <a:ln w="11861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8" name="object 18"/>
          <p:cNvGrpSpPr/>
          <p:nvPr/>
        </p:nvGrpSpPr>
        <p:grpSpPr>
          <a:xfrm>
            <a:off x="642436" y="3752957"/>
            <a:ext cx="9359265" cy="2979420"/>
            <a:chOff x="655472" y="4041013"/>
            <a:chExt cx="9359265" cy="2979420"/>
          </a:xfrm>
        </p:grpSpPr>
        <p:sp>
          <p:nvSpPr>
            <p:cNvPr id="19" name="object 19"/>
            <p:cNvSpPr/>
            <p:nvPr/>
          </p:nvSpPr>
          <p:spPr>
            <a:xfrm>
              <a:off x="7687534" y="5191734"/>
              <a:ext cx="0" cy="121285"/>
            </a:xfrm>
            <a:custGeom>
              <a:avLst/>
              <a:gdLst/>
              <a:ahLst/>
              <a:cxnLst/>
              <a:rect l="l" t="t" r="r" b="b"/>
              <a:pathLst>
                <a:path h="121285">
                  <a:moveTo>
                    <a:pt x="0" y="0"/>
                  </a:moveTo>
                  <a:lnTo>
                    <a:pt x="0" y="121043"/>
                  </a:lnTo>
                </a:path>
              </a:pathLst>
            </a:custGeom>
            <a:ln w="11861">
              <a:solidFill>
                <a:srgbClr val="9D9D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7682405" y="5195616"/>
              <a:ext cx="1635760" cy="2540"/>
            </a:xfrm>
            <a:custGeom>
              <a:avLst/>
              <a:gdLst/>
              <a:ahLst/>
              <a:cxnLst/>
              <a:rect l="l" t="t" r="r" b="b"/>
              <a:pathLst>
                <a:path w="1635759" h="2539">
                  <a:moveTo>
                    <a:pt x="1635632" y="2057"/>
                  </a:moveTo>
                  <a:lnTo>
                    <a:pt x="0" y="0"/>
                  </a:lnTo>
                </a:path>
              </a:pathLst>
            </a:custGeom>
            <a:ln w="11861">
              <a:solidFill>
                <a:srgbClr val="9D9D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655459" y="4041012"/>
              <a:ext cx="9359265" cy="2979420"/>
            </a:xfrm>
            <a:custGeom>
              <a:avLst/>
              <a:gdLst/>
              <a:ahLst/>
              <a:cxnLst/>
              <a:rect l="l" t="t" r="r" b="b"/>
              <a:pathLst>
                <a:path w="9359265" h="2979420">
                  <a:moveTo>
                    <a:pt x="3084017" y="0"/>
                  </a:moveTo>
                  <a:lnTo>
                    <a:pt x="0" y="0"/>
                  </a:lnTo>
                  <a:lnTo>
                    <a:pt x="0" y="328066"/>
                  </a:lnTo>
                  <a:lnTo>
                    <a:pt x="3084017" y="328066"/>
                  </a:lnTo>
                  <a:lnTo>
                    <a:pt x="3084017" y="0"/>
                  </a:lnTo>
                  <a:close/>
                </a:path>
                <a:path w="9359265" h="2979420">
                  <a:moveTo>
                    <a:pt x="7756538" y="1271765"/>
                  </a:moveTo>
                  <a:lnTo>
                    <a:pt x="6307594" y="1271765"/>
                  </a:lnTo>
                  <a:lnTo>
                    <a:pt x="6307594" y="2978988"/>
                  </a:lnTo>
                  <a:lnTo>
                    <a:pt x="7756538" y="2978988"/>
                  </a:lnTo>
                  <a:lnTo>
                    <a:pt x="7756538" y="1271765"/>
                  </a:lnTo>
                  <a:close/>
                </a:path>
                <a:path w="9359265" h="2979420">
                  <a:moveTo>
                    <a:pt x="9358770" y="1271765"/>
                  </a:moveTo>
                  <a:lnTo>
                    <a:pt x="7954531" y="1271765"/>
                  </a:lnTo>
                  <a:lnTo>
                    <a:pt x="7954531" y="2978988"/>
                  </a:lnTo>
                  <a:lnTo>
                    <a:pt x="9358770" y="2978988"/>
                  </a:lnTo>
                  <a:lnTo>
                    <a:pt x="9358770" y="1271765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2" name="object 22"/>
          <p:cNvSpPr/>
          <p:nvPr/>
        </p:nvSpPr>
        <p:spPr>
          <a:xfrm>
            <a:off x="3817881" y="2181225"/>
            <a:ext cx="3084195" cy="328295"/>
          </a:xfrm>
          <a:custGeom>
            <a:avLst/>
            <a:gdLst/>
            <a:ahLst/>
            <a:cxnLst/>
            <a:rect l="l" t="t" r="r" b="b"/>
            <a:pathLst>
              <a:path w="3084195" h="328294">
                <a:moveTo>
                  <a:pt x="3084004" y="0"/>
                </a:moveTo>
                <a:lnTo>
                  <a:pt x="0" y="0"/>
                </a:lnTo>
                <a:lnTo>
                  <a:pt x="0" y="328066"/>
                </a:lnTo>
                <a:lnTo>
                  <a:pt x="3084004" y="328066"/>
                </a:lnTo>
                <a:lnTo>
                  <a:pt x="3084004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3817881" y="2635085"/>
            <a:ext cx="3084195" cy="328295"/>
          </a:xfrm>
          <a:custGeom>
            <a:avLst/>
            <a:gdLst/>
            <a:ahLst/>
            <a:cxnLst/>
            <a:rect l="l" t="t" r="r" b="b"/>
            <a:pathLst>
              <a:path w="3084195" h="328295">
                <a:moveTo>
                  <a:pt x="3084004" y="0"/>
                </a:moveTo>
                <a:lnTo>
                  <a:pt x="0" y="0"/>
                </a:lnTo>
                <a:lnTo>
                  <a:pt x="0" y="328066"/>
                </a:lnTo>
                <a:lnTo>
                  <a:pt x="3084004" y="328066"/>
                </a:lnTo>
                <a:lnTo>
                  <a:pt x="3084004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107348" y="115028"/>
            <a:ext cx="412186" cy="965200"/>
          </a:xfrm>
          <a:custGeom>
            <a:avLst/>
            <a:gdLst/>
            <a:ahLst/>
            <a:cxnLst/>
            <a:rect l="l" t="t" r="r" b="b"/>
            <a:pathLst>
              <a:path w="353695" h="965200">
                <a:moveTo>
                  <a:pt x="107581" y="0"/>
                </a:moveTo>
                <a:lnTo>
                  <a:pt x="110413" y="120408"/>
                </a:lnTo>
                <a:lnTo>
                  <a:pt x="292" y="120167"/>
                </a:lnTo>
                <a:lnTo>
                  <a:pt x="0" y="257047"/>
                </a:lnTo>
                <a:lnTo>
                  <a:pt x="113804" y="257289"/>
                </a:lnTo>
                <a:lnTo>
                  <a:pt x="126237" y="964806"/>
                </a:lnTo>
                <a:lnTo>
                  <a:pt x="230339" y="964806"/>
                </a:lnTo>
                <a:lnTo>
                  <a:pt x="245821" y="257581"/>
                </a:lnTo>
                <a:lnTo>
                  <a:pt x="353034" y="257809"/>
                </a:lnTo>
                <a:lnTo>
                  <a:pt x="353339" y="120942"/>
                </a:lnTo>
                <a:lnTo>
                  <a:pt x="249999" y="120713"/>
                </a:lnTo>
                <a:lnTo>
                  <a:pt x="253568" y="330"/>
                </a:lnTo>
                <a:lnTo>
                  <a:pt x="107581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3817881" y="3160751"/>
            <a:ext cx="3084195" cy="328295"/>
          </a:xfrm>
          <a:custGeom>
            <a:avLst/>
            <a:gdLst/>
            <a:ahLst/>
            <a:cxnLst/>
            <a:rect l="l" t="t" r="r" b="b"/>
            <a:pathLst>
              <a:path w="3084195" h="328295">
                <a:moveTo>
                  <a:pt x="3084004" y="0"/>
                </a:moveTo>
                <a:lnTo>
                  <a:pt x="0" y="0"/>
                </a:lnTo>
                <a:lnTo>
                  <a:pt x="0" y="328066"/>
                </a:lnTo>
                <a:lnTo>
                  <a:pt x="3084004" y="328066"/>
                </a:lnTo>
                <a:lnTo>
                  <a:pt x="3084004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 txBox="1"/>
          <p:nvPr/>
        </p:nvSpPr>
        <p:spPr>
          <a:xfrm>
            <a:off x="663355" y="3779664"/>
            <a:ext cx="300694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800" b="1" spc="25" dirty="0">
                <a:solidFill>
                  <a:srgbClr val="6D122A"/>
                </a:solidFill>
                <a:latin typeface="Arial"/>
                <a:cs typeface="Arial"/>
              </a:rPr>
              <a:t>Strong and robust school improvement supported by </a:t>
            </a:r>
            <a:r>
              <a:rPr sz="800" b="1" spc="25" dirty="0">
                <a:solidFill>
                  <a:srgbClr val="6D122A"/>
                </a:solidFill>
                <a:latin typeface="Arial"/>
                <a:cs typeface="Arial"/>
              </a:rPr>
              <a:t>External</a:t>
            </a:r>
            <a:r>
              <a:rPr sz="800" b="1" spc="10" dirty="0">
                <a:solidFill>
                  <a:srgbClr val="6D122A"/>
                </a:solidFill>
                <a:latin typeface="Arial"/>
                <a:cs typeface="Arial"/>
              </a:rPr>
              <a:t> advisors</a:t>
            </a:r>
            <a:r>
              <a:rPr sz="800" b="1" spc="40" dirty="0">
                <a:solidFill>
                  <a:srgbClr val="6D122A"/>
                </a:solidFill>
                <a:latin typeface="Arial"/>
                <a:cs typeface="Arial"/>
              </a:rPr>
              <a:t>/leadership</a:t>
            </a:r>
            <a:r>
              <a:rPr sz="800" b="1" spc="10" dirty="0">
                <a:solidFill>
                  <a:srgbClr val="6D122A"/>
                </a:solidFill>
                <a:latin typeface="Arial"/>
                <a:cs typeface="Arial"/>
              </a:rPr>
              <a:t> </a:t>
            </a:r>
            <a:r>
              <a:rPr sz="800" b="1" spc="25" dirty="0">
                <a:solidFill>
                  <a:srgbClr val="6D122A"/>
                </a:solidFill>
                <a:latin typeface="Arial"/>
                <a:cs typeface="Arial"/>
              </a:rPr>
              <a:t>support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205327" y="3637053"/>
            <a:ext cx="7861934" cy="1243965"/>
            <a:chOff x="2191439" y="3953981"/>
            <a:chExt cx="7861934" cy="1243965"/>
          </a:xfrm>
        </p:grpSpPr>
        <p:sp>
          <p:nvSpPr>
            <p:cNvPr id="32" name="object 32"/>
            <p:cNvSpPr/>
            <p:nvPr/>
          </p:nvSpPr>
          <p:spPr>
            <a:xfrm>
              <a:off x="8511000" y="5092801"/>
              <a:ext cx="0" cy="99060"/>
            </a:xfrm>
            <a:custGeom>
              <a:avLst/>
              <a:gdLst/>
              <a:ahLst/>
              <a:cxnLst/>
              <a:rect l="l" t="t" r="r" b="b"/>
              <a:pathLst>
                <a:path h="99060">
                  <a:moveTo>
                    <a:pt x="0" y="0"/>
                  </a:moveTo>
                  <a:lnTo>
                    <a:pt x="0" y="98939"/>
                  </a:lnTo>
                </a:path>
              </a:pathLst>
            </a:custGeom>
            <a:ln w="11861">
              <a:solidFill>
                <a:srgbClr val="9D9D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2197472" y="3960013"/>
              <a:ext cx="6319520" cy="81280"/>
            </a:xfrm>
            <a:custGeom>
              <a:avLst/>
              <a:gdLst/>
              <a:ahLst/>
              <a:cxnLst/>
              <a:rect l="l" t="t" r="r" b="b"/>
              <a:pathLst>
                <a:path w="6319520" h="81279">
                  <a:moveTo>
                    <a:pt x="0" y="81000"/>
                  </a:moveTo>
                  <a:lnTo>
                    <a:pt x="0" y="0"/>
                  </a:lnTo>
                  <a:lnTo>
                    <a:pt x="6319456" y="0"/>
                  </a:lnTo>
                </a:path>
              </a:pathLst>
            </a:custGeom>
            <a:ln w="11861">
              <a:solidFill>
                <a:srgbClr val="9D9D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8511000" y="3960018"/>
              <a:ext cx="0" cy="805180"/>
            </a:xfrm>
            <a:custGeom>
              <a:avLst/>
              <a:gdLst/>
              <a:ahLst/>
              <a:cxnLst/>
              <a:rect l="l" t="t" r="r" b="b"/>
              <a:pathLst>
                <a:path h="805179">
                  <a:moveTo>
                    <a:pt x="0" y="400056"/>
                  </a:moveTo>
                  <a:lnTo>
                    <a:pt x="0" y="804716"/>
                  </a:lnTo>
                </a:path>
                <a:path h="805179">
                  <a:moveTo>
                    <a:pt x="0" y="0"/>
                  </a:moveTo>
                  <a:lnTo>
                    <a:pt x="0" y="71989"/>
                  </a:lnTo>
                </a:path>
              </a:pathLst>
            </a:custGeom>
            <a:ln w="11861">
              <a:solidFill>
                <a:srgbClr val="9D9D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6968998" y="4032008"/>
              <a:ext cx="3084195" cy="328295"/>
            </a:xfrm>
            <a:custGeom>
              <a:avLst/>
              <a:gdLst/>
              <a:ahLst/>
              <a:cxnLst/>
              <a:rect l="l" t="t" r="r" b="b"/>
              <a:pathLst>
                <a:path w="3084195" h="328295">
                  <a:moveTo>
                    <a:pt x="3084004" y="0"/>
                  </a:moveTo>
                  <a:lnTo>
                    <a:pt x="0" y="0"/>
                  </a:lnTo>
                  <a:lnTo>
                    <a:pt x="0" y="328066"/>
                  </a:lnTo>
                  <a:lnTo>
                    <a:pt x="3084004" y="328066"/>
                  </a:lnTo>
                  <a:lnTo>
                    <a:pt x="3084004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8061390" y="3163157"/>
            <a:ext cx="175513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40" dirty="0">
                <a:solidFill>
                  <a:srgbClr val="9F9F9F"/>
                </a:solidFill>
                <a:latin typeface="Arial"/>
                <a:cs typeface="Arial"/>
              </a:rPr>
              <a:t>Newman</a:t>
            </a:r>
            <a:r>
              <a:rPr sz="800" b="1" spc="10" dirty="0">
                <a:solidFill>
                  <a:srgbClr val="9F9F9F"/>
                </a:solidFill>
                <a:latin typeface="Arial"/>
                <a:cs typeface="Arial"/>
              </a:rPr>
              <a:t> </a:t>
            </a:r>
            <a:r>
              <a:rPr sz="800" b="1" spc="15" dirty="0">
                <a:solidFill>
                  <a:srgbClr val="9F9F9F"/>
                </a:solidFill>
                <a:latin typeface="Arial"/>
                <a:cs typeface="Arial"/>
              </a:rPr>
              <a:t>Senior </a:t>
            </a:r>
            <a:r>
              <a:rPr sz="800" b="1" spc="20" dirty="0">
                <a:solidFill>
                  <a:srgbClr val="9F9F9F"/>
                </a:solidFill>
                <a:latin typeface="Arial"/>
                <a:cs typeface="Arial"/>
              </a:rPr>
              <a:t>Leadership</a:t>
            </a:r>
            <a:r>
              <a:rPr sz="800" b="1" spc="10" dirty="0">
                <a:solidFill>
                  <a:srgbClr val="9F9F9F"/>
                </a:solidFill>
                <a:latin typeface="Arial"/>
                <a:cs typeface="Arial"/>
              </a:rPr>
              <a:t> </a:t>
            </a:r>
            <a:r>
              <a:rPr sz="800" b="1" spc="35" dirty="0">
                <a:solidFill>
                  <a:srgbClr val="9F9F9F"/>
                </a:solidFill>
                <a:latin typeface="Arial"/>
                <a:cs typeface="Arial"/>
              </a:rPr>
              <a:t>Team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976955" y="4447807"/>
            <a:ext cx="3084195" cy="328295"/>
          </a:xfrm>
          <a:custGeom>
            <a:avLst/>
            <a:gdLst/>
            <a:ahLst/>
            <a:cxnLst/>
            <a:rect l="l" t="t" r="r" b="b"/>
            <a:pathLst>
              <a:path w="3084195" h="328295">
                <a:moveTo>
                  <a:pt x="3084004" y="0"/>
                </a:moveTo>
                <a:lnTo>
                  <a:pt x="0" y="0"/>
                </a:lnTo>
                <a:lnTo>
                  <a:pt x="0" y="328066"/>
                </a:lnTo>
                <a:lnTo>
                  <a:pt x="3084004" y="328066"/>
                </a:lnTo>
                <a:lnTo>
                  <a:pt x="3084004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 txBox="1"/>
          <p:nvPr/>
        </p:nvSpPr>
        <p:spPr>
          <a:xfrm>
            <a:off x="7632700" y="4526512"/>
            <a:ext cx="197775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800" b="1" spc="20" dirty="0">
                <a:solidFill>
                  <a:srgbClr val="6D122A"/>
                </a:solidFill>
                <a:latin typeface="Arial"/>
                <a:cs typeface="Arial"/>
              </a:rPr>
              <a:t>Operations &amp; Estates Manager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69360" y="4447807"/>
            <a:ext cx="2100580" cy="328295"/>
          </a:xfrm>
          <a:custGeom>
            <a:avLst/>
            <a:gdLst/>
            <a:ahLst/>
            <a:cxnLst/>
            <a:rect l="l" t="t" r="r" b="b"/>
            <a:pathLst>
              <a:path w="2100580" h="328295">
                <a:moveTo>
                  <a:pt x="2099995" y="0"/>
                </a:moveTo>
                <a:lnTo>
                  <a:pt x="0" y="0"/>
                </a:lnTo>
                <a:lnTo>
                  <a:pt x="0" y="328066"/>
                </a:lnTo>
                <a:lnTo>
                  <a:pt x="2099995" y="328066"/>
                </a:lnTo>
                <a:lnTo>
                  <a:pt x="2099995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669360" y="4979721"/>
            <a:ext cx="2100580" cy="328295"/>
          </a:xfrm>
          <a:custGeom>
            <a:avLst/>
            <a:gdLst/>
            <a:ahLst/>
            <a:cxnLst/>
            <a:rect l="l" t="t" r="r" b="b"/>
            <a:pathLst>
              <a:path w="2100580" h="328295">
                <a:moveTo>
                  <a:pt x="2099995" y="0"/>
                </a:moveTo>
                <a:lnTo>
                  <a:pt x="0" y="0"/>
                </a:lnTo>
                <a:lnTo>
                  <a:pt x="0" y="328066"/>
                </a:lnTo>
                <a:lnTo>
                  <a:pt x="2099995" y="328066"/>
                </a:lnTo>
                <a:lnTo>
                  <a:pt x="2099995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 txBox="1"/>
          <p:nvPr/>
        </p:nvSpPr>
        <p:spPr>
          <a:xfrm>
            <a:off x="752226" y="4990787"/>
            <a:ext cx="1932305" cy="271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0415" marR="5080" indent="-767715" algn="ctr">
              <a:lnSpc>
                <a:spcPct val="100000"/>
              </a:lnSpc>
              <a:spcBef>
                <a:spcPts val="100"/>
              </a:spcBef>
            </a:pPr>
            <a:r>
              <a:rPr lang="en-GB" sz="800" b="1" spc="10" dirty="0">
                <a:solidFill>
                  <a:srgbClr val="6D122A"/>
                </a:solidFill>
                <a:latin typeface="Arial"/>
                <a:cs typeface="Arial"/>
              </a:rPr>
              <a:t>MAT Network Leaders</a:t>
            </a:r>
          </a:p>
          <a:p>
            <a:pPr marL="780415" marR="5080" indent="-767715" algn="ctr">
              <a:lnSpc>
                <a:spcPct val="100000"/>
              </a:lnSpc>
              <a:spcBef>
                <a:spcPts val="100"/>
              </a:spcBef>
            </a:pPr>
            <a:r>
              <a:rPr sz="800" b="1" spc="10" dirty="0">
                <a:solidFill>
                  <a:srgbClr val="6D122A"/>
                </a:solidFill>
                <a:latin typeface="Arial"/>
                <a:cs typeface="Arial"/>
              </a:rPr>
              <a:t>Maths,</a:t>
            </a:r>
            <a:r>
              <a:rPr sz="800" b="1" spc="20" dirty="0">
                <a:solidFill>
                  <a:srgbClr val="6D122A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6D122A"/>
                </a:solidFill>
                <a:latin typeface="Arial"/>
                <a:cs typeface="Arial"/>
              </a:rPr>
              <a:t>R.E</a:t>
            </a:r>
            <a:r>
              <a:rPr lang="en-GB" sz="800" b="1" dirty="0">
                <a:solidFill>
                  <a:srgbClr val="6D122A"/>
                </a:solidFill>
                <a:latin typeface="Arial"/>
                <a:cs typeface="Arial"/>
              </a:rPr>
              <a:t>, </a:t>
            </a:r>
            <a:r>
              <a:rPr sz="800" b="1" spc="10" dirty="0">
                <a:solidFill>
                  <a:srgbClr val="6D122A"/>
                </a:solidFill>
                <a:latin typeface="Arial"/>
                <a:cs typeface="Arial"/>
              </a:rPr>
              <a:t>EYFS</a:t>
            </a:r>
            <a:r>
              <a:rPr lang="en-GB" sz="800" b="1" spc="10" dirty="0">
                <a:solidFill>
                  <a:srgbClr val="6D122A"/>
                </a:solidFill>
                <a:latin typeface="Arial"/>
                <a:cs typeface="Arial"/>
              </a:rPr>
              <a:t> &amp; PE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956566" y="4447807"/>
            <a:ext cx="2100580" cy="328295"/>
          </a:xfrm>
          <a:custGeom>
            <a:avLst/>
            <a:gdLst/>
            <a:ahLst/>
            <a:cxnLst/>
            <a:rect l="l" t="t" r="r" b="b"/>
            <a:pathLst>
              <a:path w="2100579" h="328295">
                <a:moveTo>
                  <a:pt x="2099995" y="0"/>
                </a:moveTo>
                <a:lnTo>
                  <a:pt x="0" y="0"/>
                </a:lnTo>
                <a:lnTo>
                  <a:pt x="0" y="328066"/>
                </a:lnTo>
                <a:lnTo>
                  <a:pt x="2099995" y="328066"/>
                </a:lnTo>
                <a:lnTo>
                  <a:pt x="2099995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6" name="object 46"/>
          <p:cNvGrpSpPr/>
          <p:nvPr/>
        </p:nvGrpSpPr>
        <p:grpSpPr>
          <a:xfrm>
            <a:off x="881181" y="4868246"/>
            <a:ext cx="4175760" cy="577850"/>
            <a:chOff x="867293" y="5185174"/>
            <a:chExt cx="4175760" cy="577850"/>
          </a:xfrm>
        </p:grpSpPr>
        <p:sp>
          <p:nvSpPr>
            <p:cNvPr id="47" name="object 47"/>
            <p:cNvSpPr/>
            <p:nvPr/>
          </p:nvSpPr>
          <p:spPr>
            <a:xfrm>
              <a:off x="2942678" y="5296649"/>
              <a:ext cx="2100580" cy="328295"/>
            </a:xfrm>
            <a:custGeom>
              <a:avLst/>
              <a:gdLst/>
              <a:ahLst/>
              <a:cxnLst/>
              <a:rect l="l" t="t" r="r" b="b"/>
              <a:pathLst>
                <a:path w="2100579" h="328295">
                  <a:moveTo>
                    <a:pt x="2099995" y="0"/>
                  </a:moveTo>
                  <a:lnTo>
                    <a:pt x="0" y="0"/>
                  </a:lnTo>
                  <a:lnTo>
                    <a:pt x="0" y="328066"/>
                  </a:lnTo>
                  <a:lnTo>
                    <a:pt x="2099995" y="328066"/>
                  </a:lnTo>
                  <a:lnTo>
                    <a:pt x="209999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1675160" y="5191207"/>
              <a:ext cx="2323465" cy="0"/>
            </a:xfrm>
            <a:custGeom>
              <a:avLst/>
              <a:gdLst/>
              <a:ahLst/>
              <a:cxnLst/>
              <a:rect l="l" t="t" r="r" b="b"/>
              <a:pathLst>
                <a:path w="2323465">
                  <a:moveTo>
                    <a:pt x="2323439" y="0"/>
                  </a:moveTo>
                  <a:lnTo>
                    <a:pt x="0" y="0"/>
                  </a:lnTo>
                </a:path>
              </a:pathLst>
            </a:custGeom>
            <a:ln w="11861">
              <a:solidFill>
                <a:srgbClr val="9D9D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49"/>
            <p:cNvSpPr/>
            <p:nvPr/>
          </p:nvSpPr>
          <p:spPr>
            <a:xfrm>
              <a:off x="873325" y="5756407"/>
              <a:ext cx="2417445" cy="0"/>
            </a:xfrm>
            <a:custGeom>
              <a:avLst/>
              <a:gdLst/>
              <a:ahLst/>
              <a:cxnLst/>
              <a:rect l="l" t="t" r="r" b="b"/>
              <a:pathLst>
                <a:path w="2417445">
                  <a:moveTo>
                    <a:pt x="2417343" y="0"/>
                  </a:moveTo>
                  <a:lnTo>
                    <a:pt x="0" y="0"/>
                  </a:lnTo>
                </a:path>
              </a:pathLst>
            </a:custGeom>
            <a:ln w="11861">
              <a:solidFill>
                <a:srgbClr val="9D9D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7419961" y="5267655"/>
            <a:ext cx="521970" cy="274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90170">
              <a:lnSpc>
                <a:spcPct val="104200"/>
              </a:lnSpc>
              <a:spcBef>
                <a:spcPts val="60"/>
              </a:spcBef>
            </a:pPr>
            <a:r>
              <a:rPr sz="800" b="1" spc="35" dirty="0">
                <a:solidFill>
                  <a:srgbClr val="6D122A"/>
                </a:solidFill>
                <a:latin typeface="Trebuchet MS"/>
                <a:cs typeface="Trebuchet MS"/>
              </a:rPr>
              <a:t>Office </a:t>
            </a:r>
            <a:r>
              <a:rPr sz="800" b="1" spc="40" dirty="0">
                <a:solidFill>
                  <a:srgbClr val="6D122A"/>
                </a:solidFill>
                <a:latin typeface="Trebuchet MS"/>
                <a:cs typeface="Trebuchet MS"/>
              </a:rPr>
              <a:t> </a:t>
            </a:r>
            <a:r>
              <a:rPr sz="800" b="1" spc="20" dirty="0">
                <a:solidFill>
                  <a:srgbClr val="6D122A"/>
                </a:solidFill>
                <a:latin typeface="Arial"/>
                <a:cs typeface="Arial"/>
              </a:rPr>
              <a:t>Managers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285036" y="5775655"/>
            <a:ext cx="791845" cy="274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33985" marR="5080" indent="-121920">
              <a:lnSpc>
                <a:spcPct val="104200"/>
              </a:lnSpc>
              <a:spcBef>
                <a:spcPts val="60"/>
              </a:spcBef>
            </a:pPr>
            <a:r>
              <a:rPr sz="800" b="1" spc="15" dirty="0">
                <a:solidFill>
                  <a:srgbClr val="6D122A"/>
                </a:solidFill>
                <a:latin typeface="Arial"/>
                <a:cs typeface="Arial"/>
              </a:rPr>
              <a:t>Senior</a:t>
            </a:r>
            <a:r>
              <a:rPr sz="800" b="1" spc="-35" dirty="0">
                <a:solidFill>
                  <a:srgbClr val="6D122A"/>
                </a:solidFill>
                <a:latin typeface="Arial"/>
                <a:cs typeface="Arial"/>
              </a:rPr>
              <a:t> </a:t>
            </a:r>
            <a:r>
              <a:rPr sz="800" b="1" spc="20" dirty="0">
                <a:solidFill>
                  <a:srgbClr val="6D122A"/>
                </a:solidFill>
                <a:latin typeface="Arial"/>
                <a:cs typeface="Arial"/>
              </a:rPr>
              <a:t>Finance </a:t>
            </a:r>
            <a:r>
              <a:rPr sz="800" b="1" spc="-204" dirty="0">
                <a:solidFill>
                  <a:srgbClr val="6D122A"/>
                </a:solidFill>
                <a:latin typeface="Arial"/>
                <a:cs typeface="Arial"/>
              </a:rPr>
              <a:t> </a:t>
            </a:r>
            <a:r>
              <a:rPr sz="800" b="1" spc="5" dirty="0">
                <a:solidFill>
                  <a:srgbClr val="6D122A"/>
                </a:solidFill>
                <a:latin typeface="Arial"/>
                <a:cs typeface="Arial"/>
              </a:rPr>
              <a:t>Assistants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189228" y="6283655"/>
            <a:ext cx="9829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20" dirty="0">
                <a:solidFill>
                  <a:srgbClr val="6D122A"/>
                </a:solidFill>
                <a:latin typeface="Arial"/>
                <a:cs typeface="Arial"/>
              </a:rPr>
              <a:t>Finance</a:t>
            </a:r>
            <a:r>
              <a:rPr sz="800" b="1" spc="-30" dirty="0">
                <a:solidFill>
                  <a:srgbClr val="6D122A"/>
                </a:solidFill>
                <a:latin typeface="Arial"/>
                <a:cs typeface="Arial"/>
              </a:rPr>
              <a:t> </a:t>
            </a:r>
            <a:r>
              <a:rPr sz="800" b="1" spc="5" dirty="0">
                <a:solidFill>
                  <a:srgbClr val="6D122A"/>
                </a:solidFill>
                <a:latin typeface="Arial"/>
                <a:cs typeface="Arial"/>
              </a:rPr>
              <a:t>Assistants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041477" y="5029479"/>
            <a:ext cx="173986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 marR="5080" indent="-175895">
              <a:lnSpc>
                <a:spcPct val="100000"/>
              </a:lnSpc>
              <a:spcBef>
                <a:spcPts val="100"/>
              </a:spcBef>
            </a:pPr>
            <a:r>
              <a:rPr lang="en-GB" sz="700" b="1" spc="30" dirty="0">
                <a:solidFill>
                  <a:srgbClr val="6D122A"/>
                </a:solidFill>
                <a:latin typeface="Arial"/>
                <a:cs typeface="Arial"/>
              </a:rPr>
              <a:t>MAT coordinated support </a:t>
            </a:r>
            <a:r>
              <a:rPr sz="700" b="1" spc="25" dirty="0">
                <a:solidFill>
                  <a:srgbClr val="6D122A"/>
                </a:solidFill>
                <a:latin typeface="Arial"/>
                <a:cs typeface="Arial"/>
              </a:rPr>
              <a:t>for</a:t>
            </a:r>
            <a:r>
              <a:rPr sz="700" b="1" spc="5" dirty="0">
                <a:solidFill>
                  <a:srgbClr val="6D122A"/>
                </a:solidFill>
                <a:latin typeface="Arial"/>
                <a:cs typeface="Arial"/>
              </a:rPr>
              <a:t> </a:t>
            </a:r>
            <a:r>
              <a:rPr sz="700" b="1" spc="10" dirty="0">
                <a:solidFill>
                  <a:srgbClr val="6D122A"/>
                </a:solidFill>
                <a:latin typeface="Arial"/>
                <a:cs typeface="Arial"/>
              </a:rPr>
              <a:t>SENCO, </a:t>
            </a:r>
            <a:r>
              <a:rPr sz="700" b="1" spc="-155" dirty="0">
                <a:solidFill>
                  <a:srgbClr val="6D122A"/>
                </a:solidFill>
                <a:latin typeface="Arial"/>
                <a:cs typeface="Arial"/>
              </a:rPr>
              <a:t> </a:t>
            </a:r>
            <a:r>
              <a:rPr sz="700" b="1" spc="20" dirty="0">
                <a:solidFill>
                  <a:srgbClr val="6D122A"/>
                </a:solidFill>
                <a:latin typeface="Arial"/>
                <a:cs typeface="Arial"/>
              </a:rPr>
              <a:t>Safeguarding</a:t>
            </a:r>
            <a:r>
              <a:rPr sz="700" b="1" spc="5" dirty="0">
                <a:solidFill>
                  <a:srgbClr val="6D122A"/>
                </a:solidFill>
                <a:latin typeface="Arial"/>
                <a:cs typeface="Arial"/>
              </a:rPr>
              <a:t> </a:t>
            </a:r>
            <a:r>
              <a:rPr sz="700" b="1" spc="20" dirty="0">
                <a:solidFill>
                  <a:srgbClr val="6D122A"/>
                </a:solidFill>
                <a:latin typeface="Arial"/>
                <a:cs typeface="Arial"/>
              </a:rPr>
              <a:t>and</a:t>
            </a:r>
            <a:r>
              <a:rPr sz="700" b="1" spc="5" dirty="0">
                <a:solidFill>
                  <a:srgbClr val="6D122A"/>
                </a:solidFill>
                <a:latin typeface="Arial"/>
                <a:cs typeface="Arial"/>
              </a:rPr>
              <a:t> </a:t>
            </a:r>
            <a:r>
              <a:rPr sz="700" b="1" spc="25" dirty="0">
                <a:solidFill>
                  <a:srgbClr val="6D122A"/>
                </a:solidFill>
                <a:latin typeface="Arial"/>
                <a:cs typeface="Arial"/>
              </a:rPr>
              <a:t>Attendance</a:t>
            </a:r>
            <a:endParaRPr sz="700" dirty="0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553879" y="5519890"/>
            <a:ext cx="3084195" cy="1183640"/>
            <a:chOff x="539991" y="5836818"/>
            <a:chExt cx="3084195" cy="1183640"/>
          </a:xfrm>
        </p:grpSpPr>
        <p:sp>
          <p:nvSpPr>
            <p:cNvPr id="59" name="object 59"/>
            <p:cNvSpPr/>
            <p:nvPr/>
          </p:nvSpPr>
          <p:spPr>
            <a:xfrm>
              <a:off x="1341818" y="5836818"/>
              <a:ext cx="2282190" cy="1183640"/>
            </a:xfrm>
            <a:custGeom>
              <a:avLst/>
              <a:gdLst/>
              <a:ahLst/>
              <a:cxnLst/>
              <a:rect l="l" t="t" r="r" b="b"/>
              <a:pathLst>
                <a:path w="2282190" h="1183640">
                  <a:moveTo>
                    <a:pt x="678522" y="613333"/>
                  </a:moveTo>
                  <a:lnTo>
                    <a:pt x="0" y="613333"/>
                  </a:lnTo>
                  <a:lnTo>
                    <a:pt x="0" y="1183182"/>
                  </a:lnTo>
                  <a:lnTo>
                    <a:pt x="678522" y="1183182"/>
                  </a:lnTo>
                  <a:lnTo>
                    <a:pt x="678522" y="613333"/>
                  </a:lnTo>
                  <a:close/>
                </a:path>
                <a:path w="2282190" h="1183640">
                  <a:moveTo>
                    <a:pt x="678522" y="0"/>
                  </a:moveTo>
                  <a:lnTo>
                    <a:pt x="0" y="0"/>
                  </a:lnTo>
                  <a:lnTo>
                    <a:pt x="0" y="477075"/>
                  </a:lnTo>
                  <a:lnTo>
                    <a:pt x="678522" y="477075"/>
                  </a:lnTo>
                  <a:lnTo>
                    <a:pt x="678522" y="0"/>
                  </a:lnTo>
                  <a:close/>
                </a:path>
                <a:path w="2282190" h="1183640">
                  <a:moveTo>
                    <a:pt x="1480350" y="613333"/>
                  </a:moveTo>
                  <a:lnTo>
                    <a:pt x="801827" y="613333"/>
                  </a:lnTo>
                  <a:lnTo>
                    <a:pt x="801827" y="1183182"/>
                  </a:lnTo>
                  <a:lnTo>
                    <a:pt x="1480350" y="1183182"/>
                  </a:lnTo>
                  <a:lnTo>
                    <a:pt x="1480350" y="613333"/>
                  </a:lnTo>
                  <a:close/>
                </a:path>
                <a:path w="2282190" h="1183640">
                  <a:moveTo>
                    <a:pt x="1480350" y="0"/>
                  </a:moveTo>
                  <a:lnTo>
                    <a:pt x="801827" y="0"/>
                  </a:lnTo>
                  <a:lnTo>
                    <a:pt x="801827" y="477075"/>
                  </a:lnTo>
                  <a:lnTo>
                    <a:pt x="1480350" y="477075"/>
                  </a:lnTo>
                  <a:lnTo>
                    <a:pt x="1480350" y="0"/>
                  </a:lnTo>
                  <a:close/>
                </a:path>
                <a:path w="2282190" h="1183640">
                  <a:moveTo>
                    <a:pt x="2282177" y="613333"/>
                  </a:moveTo>
                  <a:lnTo>
                    <a:pt x="1603654" y="613333"/>
                  </a:lnTo>
                  <a:lnTo>
                    <a:pt x="1603654" y="1183182"/>
                  </a:lnTo>
                  <a:lnTo>
                    <a:pt x="2282177" y="1183182"/>
                  </a:lnTo>
                  <a:lnTo>
                    <a:pt x="2282177" y="613333"/>
                  </a:lnTo>
                  <a:close/>
                </a:path>
                <a:path w="2282190" h="1183640">
                  <a:moveTo>
                    <a:pt x="2282177" y="0"/>
                  </a:moveTo>
                  <a:lnTo>
                    <a:pt x="1603654" y="0"/>
                  </a:lnTo>
                  <a:lnTo>
                    <a:pt x="1603654" y="477075"/>
                  </a:lnTo>
                  <a:lnTo>
                    <a:pt x="2282177" y="477075"/>
                  </a:lnTo>
                  <a:lnTo>
                    <a:pt x="2282177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0" name="object 60"/>
            <p:cNvSpPr/>
            <p:nvPr/>
          </p:nvSpPr>
          <p:spPr>
            <a:xfrm>
              <a:off x="655471" y="6313892"/>
              <a:ext cx="165735" cy="136525"/>
            </a:xfrm>
            <a:custGeom>
              <a:avLst/>
              <a:gdLst/>
              <a:ahLst/>
              <a:cxnLst/>
              <a:rect l="l" t="t" r="r" b="b"/>
              <a:pathLst>
                <a:path w="165734" h="136525">
                  <a:moveTo>
                    <a:pt x="165328" y="0"/>
                  </a:moveTo>
                  <a:lnTo>
                    <a:pt x="165328" y="61709"/>
                  </a:lnTo>
                  <a:lnTo>
                    <a:pt x="0" y="61709"/>
                  </a:lnTo>
                  <a:lnTo>
                    <a:pt x="0" y="136258"/>
                  </a:lnTo>
                </a:path>
              </a:pathLst>
            </a:custGeom>
            <a:ln w="11861">
              <a:solidFill>
                <a:srgbClr val="9D9D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" name="object 61"/>
            <p:cNvSpPr/>
            <p:nvPr/>
          </p:nvSpPr>
          <p:spPr>
            <a:xfrm>
              <a:off x="539991" y="5836818"/>
              <a:ext cx="678815" cy="1183640"/>
            </a:xfrm>
            <a:custGeom>
              <a:avLst/>
              <a:gdLst/>
              <a:ahLst/>
              <a:cxnLst/>
              <a:rect l="l" t="t" r="r" b="b"/>
              <a:pathLst>
                <a:path w="678815" h="1183640">
                  <a:moveTo>
                    <a:pt x="678522" y="613333"/>
                  </a:moveTo>
                  <a:lnTo>
                    <a:pt x="0" y="613333"/>
                  </a:lnTo>
                  <a:lnTo>
                    <a:pt x="0" y="1183182"/>
                  </a:lnTo>
                  <a:lnTo>
                    <a:pt x="678522" y="1183182"/>
                  </a:lnTo>
                  <a:lnTo>
                    <a:pt x="678522" y="613333"/>
                  </a:lnTo>
                  <a:close/>
                </a:path>
                <a:path w="678815" h="1183640">
                  <a:moveTo>
                    <a:pt x="678522" y="0"/>
                  </a:moveTo>
                  <a:lnTo>
                    <a:pt x="0" y="0"/>
                  </a:lnTo>
                  <a:lnTo>
                    <a:pt x="0" y="477075"/>
                  </a:lnTo>
                  <a:lnTo>
                    <a:pt x="678522" y="477075"/>
                  </a:lnTo>
                  <a:lnTo>
                    <a:pt x="678522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434E1194-DC19-8884-5B84-7FDB97A995D9}"/>
              </a:ext>
            </a:extLst>
          </p:cNvPr>
          <p:cNvSpPr txBox="1"/>
          <p:nvPr/>
        </p:nvSpPr>
        <p:spPr>
          <a:xfrm>
            <a:off x="8597361" y="5202364"/>
            <a:ext cx="1531042" cy="1420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000" b="1" spc="25" dirty="0">
                <a:solidFill>
                  <a:srgbClr val="6D122A"/>
                </a:solidFill>
                <a:latin typeface="Arial"/>
                <a:cs typeface="Arial"/>
              </a:rPr>
              <a:t>ICT – centralised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GB" sz="1000" b="1" spc="25" dirty="0">
              <a:solidFill>
                <a:srgbClr val="6D122A"/>
              </a:solidFill>
              <a:latin typeface="Arial"/>
              <a:cs typeface="Arial"/>
            </a:endParaRPr>
          </a:p>
          <a:p>
            <a:pPr marL="12700">
              <a:spcBef>
                <a:spcPts val="100"/>
              </a:spcBef>
            </a:pPr>
            <a:r>
              <a:rPr lang="en-GB" sz="1000" b="1" spc="25" dirty="0">
                <a:solidFill>
                  <a:srgbClr val="6D122A"/>
                </a:solidFill>
                <a:latin typeface="Arial"/>
                <a:cs typeface="Arial"/>
              </a:rPr>
              <a:t>HR – centralised</a:t>
            </a:r>
          </a:p>
          <a:p>
            <a:pPr marL="12700">
              <a:spcBef>
                <a:spcPts val="100"/>
              </a:spcBef>
            </a:pPr>
            <a:endParaRPr lang="en-GB" sz="1000" b="1" spc="25" dirty="0">
              <a:solidFill>
                <a:srgbClr val="6D122A"/>
              </a:solidFill>
              <a:latin typeface="Arial"/>
              <a:cs typeface="Arial"/>
            </a:endParaRPr>
          </a:p>
          <a:p>
            <a:pPr marL="12700">
              <a:spcBef>
                <a:spcPts val="100"/>
              </a:spcBef>
            </a:pPr>
            <a:r>
              <a:rPr lang="en-GB" sz="1000" b="1" spc="25" dirty="0">
                <a:solidFill>
                  <a:srgbClr val="6D122A"/>
                </a:solidFill>
                <a:latin typeface="Arial"/>
                <a:cs typeface="Arial"/>
              </a:rPr>
              <a:t>H&amp;S – centralised</a:t>
            </a:r>
          </a:p>
          <a:p>
            <a:pPr marL="12700">
              <a:spcBef>
                <a:spcPts val="100"/>
              </a:spcBef>
            </a:pPr>
            <a:endParaRPr lang="en-GB" sz="1000" b="1" spc="25" dirty="0">
              <a:solidFill>
                <a:srgbClr val="6D122A"/>
              </a:solidFill>
              <a:latin typeface="Arial"/>
              <a:cs typeface="Arial"/>
            </a:endParaRPr>
          </a:p>
          <a:p>
            <a:pPr marL="12700">
              <a:spcBef>
                <a:spcPts val="100"/>
              </a:spcBef>
            </a:pPr>
            <a:r>
              <a:rPr lang="en-GB" sz="1000" b="1" spc="25" dirty="0">
                <a:solidFill>
                  <a:srgbClr val="6D122A"/>
                </a:solidFill>
                <a:latin typeface="Arial"/>
                <a:cs typeface="Arial"/>
              </a:rPr>
              <a:t>Estates - centralised</a:t>
            </a:r>
            <a:endParaRPr lang="en-GB"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GB" sz="1050" dirty="0">
              <a:latin typeface="Arial"/>
              <a:cs typeface="Arial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A1B6883-1CFD-9B6C-C4AD-FC2100D39F13}"/>
              </a:ext>
            </a:extLst>
          </p:cNvPr>
          <p:cNvSpPr txBox="1"/>
          <p:nvPr/>
        </p:nvSpPr>
        <p:spPr>
          <a:xfrm>
            <a:off x="553879" y="5524799"/>
            <a:ext cx="600051" cy="474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800" b="1" spc="20" dirty="0">
                <a:solidFill>
                  <a:srgbClr val="6D122A"/>
                </a:solidFill>
                <a:latin typeface="Arial"/>
                <a:cs typeface="Arial"/>
              </a:rPr>
              <a:t>LGC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800" b="1" spc="20" dirty="0">
                <a:solidFill>
                  <a:srgbClr val="6D122A"/>
                </a:solidFill>
                <a:latin typeface="Arial"/>
                <a:cs typeface="Arial"/>
              </a:rPr>
              <a:t>+ link director</a:t>
            </a:r>
            <a:endParaRPr lang="en-GB" sz="800" dirty="0">
              <a:latin typeface="Arial"/>
              <a:cs typeface="Arial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132FA8B-ECA8-9ABF-26A5-4F7C2C06EF3F}"/>
              </a:ext>
            </a:extLst>
          </p:cNvPr>
          <p:cNvSpPr txBox="1"/>
          <p:nvPr/>
        </p:nvSpPr>
        <p:spPr>
          <a:xfrm>
            <a:off x="1374384" y="5517680"/>
            <a:ext cx="600051" cy="474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800" b="1" spc="20" dirty="0">
                <a:solidFill>
                  <a:srgbClr val="6D122A"/>
                </a:solidFill>
                <a:latin typeface="Arial"/>
                <a:cs typeface="Arial"/>
              </a:rPr>
              <a:t>LGC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800" b="1" spc="20" dirty="0">
                <a:solidFill>
                  <a:srgbClr val="6D122A"/>
                </a:solidFill>
                <a:latin typeface="Arial"/>
                <a:cs typeface="Arial"/>
              </a:rPr>
              <a:t>+ link director</a:t>
            </a:r>
            <a:endParaRPr lang="en-GB" sz="800" dirty="0">
              <a:latin typeface="Arial"/>
              <a:cs typeface="Arial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269AFAC-6803-06E4-6F87-BC3C08FF5C7F}"/>
              </a:ext>
            </a:extLst>
          </p:cNvPr>
          <p:cNvSpPr txBox="1"/>
          <p:nvPr/>
        </p:nvSpPr>
        <p:spPr>
          <a:xfrm>
            <a:off x="2194889" y="5517679"/>
            <a:ext cx="600051" cy="474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800" b="1" spc="20" dirty="0">
                <a:solidFill>
                  <a:srgbClr val="6D122A"/>
                </a:solidFill>
                <a:latin typeface="Arial"/>
                <a:cs typeface="Arial"/>
              </a:rPr>
              <a:t>LGC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800" b="1" spc="20" dirty="0">
                <a:solidFill>
                  <a:srgbClr val="6D122A"/>
                </a:solidFill>
                <a:latin typeface="Arial"/>
                <a:cs typeface="Arial"/>
              </a:rPr>
              <a:t>+ link director</a:t>
            </a:r>
            <a:endParaRPr lang="en-GB" sz="800" dirty="0">
              <a:latin typeface="Arial"/>
              <a:cs typeface="Arial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5C5DABB-7C2D-9263-EC3D-5B1EEF812E08}"/>
              </a:ext>
            </a:extLst>
          </p:cNvPr>
          <p:cNvSpPr txBox="1"/>
          <p:nvPr/>
        </p:nvSpPr>
        <p:spPr>
          <a:xfrm>
            <a:off x="2971265" y="5509432"/>
            <a:ext cx="600051" cy="474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800" b="1" spc="20" dirty="0">
                <a:solidFill>
                  <a:srgbClr val="6D122A"/>
                </a:solidFill>
                <a:latin typeface="Arial"/>
                <a:cs typeface="Arial"/>
              </a:rPr>
              <a:t>LGC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800" b="1" spc="20" dirty="0">
                <a:solidFill>
                  <a:srgbClr val="6D122A"/>
                </a:solidFill>
                <a:latin typeface="Arial"/>
                <a:cs typeface="Arial"/>
              </a:rPr>
              <a:t>+ link director</a:t>
            </a:r>
            <a:endParaRPr lang="en-GB" sz="800" dirty="0">
              <a:latin typeface="Arial"/>
              <a:cs typeface="Arial"/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3EB0DB23-D72E-2378-8627-F1A9687F2847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82" y="6201010"/>
            <a:ext cx="600052" cy="474490"/>
          </a:xfrm>
          <a:prstGeom prst="rect">
            <a:avLst/>
          </a:prstGeom>
        </p:spPr>
      </p:pic>
      <p:pic>
        <p:nvPicPr>
          <p:cNvPr id="81" name="Picture 80" descr="C:\Users\d.doyle_fps\AppData\Local\Microsoft\Windows\INetCache\Content.MSO\6973990D.tmp">
            <a:extLst>
              <a:ext uri="{FF2B5EF4-FFF2-40B4-BE49-F238E27FC236}">
                <a16:creationId xmlns:a16="http://schemas.microsoft.com/office/drawing/2014/main" id="{A19A2E8D-7645-AF7B-E3B1-576CEE098CDE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705" b="63566" l="80000" r="91795">
                        <a14:foregroundMark x1="83846" y1="26357" x2="84872" y2="24031"/>
                        <a14:foregroundMark x1="86410" y1="24806" x2="83846" y2="44961"/>
                        <a14:foregroundMark x1="83846" y1="44961" x2="83846" y2="44961"/>
                        <a14:foregroundMark x1="85897" y1="22481" x2="85897" y2="21705"/>
                        <a14:foregroundMark x1="85897" y1="23256" x2="85897" y2="22481"/>
                        <a14:foregroundMark x1="85897" y1="24031" x2="85897" y2="23256"/>
                        <a14:foregroundMark x1="86667" y1="22481" x2="86667" y2="22481"/>
                        <a14:foregroundMark x1="87692" y1="24031" x2="86154" y2="23256"/>
                        <a14:foregroundMark x1="85897" y1="60465" x2="85897" y2="60465"/>
                        <a14:foregroundMark x1="85641" y1="61240" x2="85641" y2="61240"/>
                        <a14:foregroundMark x1="85128" y1="58915" x2="85128" y2="58915"/>
                        <a14:foregroundMark x1="86667" y1="59690" x2="86667" y2="59690"/>
                        <a14:backgroundMark x1="84615" y1="62791" x2="84615" y2="62791"/>
                        <a14:backgroundMark x1="85385" y1="62791" x2="85385" y2="62791"/>
                        <a14:backgroundMark x1="86667" y1="62791" x2="87179" y2="62791"/>
                        <a14:backgroundMark x1="86923" y1="61240" x2="86923" y2="61240"/>
                        <a14:backgroundMark x1="85128" y1="62791" x2="85128" y2="62791"/>
                        <a14:backgroundMark x1="85385" y1="62016" x2="85385" y2="62016"/>
                        <a14:backgroundMark x1="84872" y1="61240" x2="84872" y2="61240"/>
                        <a14:backgroundMark x1="85897" y1="62791" x2="85897" y2="62791"/>
                        <a14:backgroundMark x1="87436" y1="21705" x2="87436" y2="21705"/>
                        <a14:backgroundMark x1="87692" y1="23256" x2="87692" y2="23256"/>
                        <a14:backgroundMark x1="86410" y1="21705" x2="86410" y2="21705"/>
                        <a14:backgroundMark x1="87179" y1="22481" x2="87179" y2="22481"/>
                        <a14:backgroundMark x1="85897" y1="20930" x2="85897" y2="2093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907" t="21808" r="6388" b="31029"/>
          <a:stretch/>
        </p:blipFill>
        <p:spPr bwMode="auto">
          <a:xfrm>
            <a:off x="1418552" y="6188465"/>
            <a:ext cx="560726" cy="5439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C92206D3-3EC2-9D08-7E99-9F54B645EC4C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4035" y1="20548" x2="50877" y2="10959"/>
                        <a14:foregroundMark x1="50877" y1="10959" x2="54386" y2="1095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596" y="6151692"/>
            <a:ext cx="524352" cy="543913"/>
          </a:xfrm>
          <a:prstGeom prst="rect">
            <a:avLst/>
          </a:prstGeom>
        </p:spPr>
      </p:pic>
      <p:pic>
        <p:nvPicPr>
          <p:cNvPr id="83" name="Picture 82" descr="Logo&#10;&#10;Description automatically generated">
            <a:extLst>
              <a:ext uri="{FF2B5EF4-FFF2-40B4-BE49-F238E27FC236}">
                <a16:creationId xmlns:a16="http://schemas.microsoft.com/office/drawing/2014/main" id="{00B6FC34-8501-F318-C4BD-C95E9A0C866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338" b="75338" l="36433" r="63947">
                        <a14:foregroundMark x1="38520" y1="32432" x2="49336" y2="28716"/>
                        <a14:foregroundMark x1="49146" y1="27703" x2="51803" y2="27703"/>
                        <a14:foregroundMark x1="50285" y1="26351" x2="49905" y2="25338"/>
                        <a14:foregroundMark x1="39848" y1="32432" x2="37761" y2="44257"/>
                        <a14:foregroundMark x1="37761" y1="44257" x2="37951" y2="49662"/>
                        <a14:foregroundMark x1="36622" y1="32770" x2="39848" y2="37162"/>
                        <a14:foregroundMark x1="46300" y1="66216" x2="50095" y2="70608"/>
                        <a14:foregroundMark x1="50285" y1="72635" x2="56546" y2="63514"/>
                        <a14:foregroundMark x1="49715" y1="75338" x2="49715" y2="75338"/>
                        <a14:foregroundMark x1="60721" y1="54054" x2="62049" y2="40203"/>
                        <a14:foregroundMark x1="63378" y1="32432" x2="63947" y2="40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40" t="21594" r="34532" b="23642"/>
          <a:stretch/>
        </p:blipFill>
        <p:spPr>
          <a:xfrm>
            <a:off x="3041476" y="6154864"/>
            <a:ext cx="533156" cy="529316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8C2505A0-D2AF-1240-A16F-1D13EA8CB80A}"/>
              </a:ext>
            </a:extLst>
          </p:cNvPr>
          <p:cNvSpPr txBox="1"/>
          <p:nvPr/>
        </p:nvSpPr>
        <p:spPr>
          <a:xfrm>
            <a:off x="3192342" y="4486598"/>
            <a:ext cx="534543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100" b="1" spc="10" dirty="0">
                <a:solidFill>
                  <a:srgbClr val="6D122A"/>
                </a:solidFill>
                <a:latin typeface="Arial"/>
                <a:cs typeface="Arial"/>
              </a:rPr>
              <a:t>Principals’ Committee</a:t>
            </a:r>
            <a:endParaRPr lang="en-GB" sz="1100" dirty="0">
              <a:latin typeface="Arial"/>
              <a:cs typeface="Arial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7152CC3-58D2-F465-F88B-FD4239818033}"/>
              </a:ext>
            </a:extLst>
          </p:cNvPr>
          <p:cNvSpPr txBox="1"/>
          <p:nvPr/>
        </p:nvSpPr>
        <p:spPr>
          <a:xfrm>
            <a:off x="699430" y="4489624"/>
            <a:ext cx="216411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050" b="1" spc="10" dirty="0">
                <a:solidFill>
                  <a:srgbClr val="6D122A"/>
                </a:solidFill>
                <a:latin typeface="Arial"/>
                <a:cs typeface="Arial"/>
              </a:rPr>
              <a:t>Executive Principal Structure</a:t>
            </a:r>
            <a:endParaRPr lang="en-GB" sz="1050" dirty="0">
              <a:latin typeface="Arial"/>
              <a:cs typeface="Arial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16FC410-9FDA-5672-AC9B-E1171A92300F}"/>
              </a:ext>
            </a:extLst>
          </p:cNvPr>
          <p:cNvSpPr txBox="1"/>
          <p:nvPr/>
        </p:nvSpPr>
        <p:spPr>
          <a:xfrm>
            <a:off x="8264089" y="3754133"/>
            <a:ext cx="534543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100" b="1" spc="35" dirty="0">
                <a:solidFill>
                  <a:srgbClr val="6D122A"/>
                </a:solidFill>
                <a:latin typeface="Arial"/>
                <a:cs typeface="Arial"/>
              </a:rPr>
              <a:t>CFO</a:t>
            </a:r>
            <a:endParaRPr lang="en-GB" sz="1000" dirty="0">
              <a:latin typeface="Arial"/>
              <a:cs typeface="Arial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E716E77-0195-CC48-1A14-CD03DBEF2E47}"/>
              </a:ext>
            </a:extLst>
          </p:cNvPr>
          <p:cNvSpPr txBox="1"/>
          <p:nvPr/>
        </p:nvSpPr>
        <p:spPr>
          <a:xfrm>
            <a:off x="4230370" y="3189304"/>
            <a:ext cx="68046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 b="1" spc="95" dirty="0">
                <a:solidFill>
                  <a:srgbClr val="6D122A"/>
                </a:solidFill>
                <a:latin typeface="Trebuchet MS"/>
                <a:cs typeface="Trebuchet MS"/>
              </a:rPr>
              <a:t>CEO</a:t>
            </a:r>
            <a:r>
              <a:rPr lang="en-GB" sz="1200" b="1" spc="-20" dirty="0">
                <a:solidFill>
                  <a:srgbClr val="6D122A"/>
                </a:solidFill>
                <a:latin typeface="Trebuchet MS"/>
                <a:cs typeface="Trebuchet MS"/>
              </a:rPr>
              <a:t> </a:t>
            </a:r>
            <a:r>
              <a:rPr lang="en-GB" sz="1200" b="1" spc="-10" dirty="0">
                <a:solidFill>
                  <a:srgbClr val="6D122A"/>
                </a:solidFill>
                <a:latin typeface="Trebuchet MS"/>
                <a:cs typeface="Trebuchet MS"/>
              </a:rPr>
              <a:t>&amp;</a:t>
            </a:r>
            <a:r>
              <a:rPr lang="en-GB" sz="1200" b="1" spc="-20" dirty="0">
                <a:solidFill>
                  <a:srgbClr val="6D122A"/>
                </a:solidFill>
                <a:latin typeface="Trebuchet MS"/>
                <a:cs typeface="Trebuchet MS"/>
              </a:rPr>
              <a:t> </a:t>
            </a:r>
            <a:r>
              <a:rPr lang="en-GB" sz="1200" b="1" spc="50" dirty="0">
                <a:solidFill>
                  <a:srgbClr val="6D122A"/>
                </a:solidFill>
                <a:latin typeface="Trebuchet MS"/>
                <a:cs typeface="Trebuchet MS"/>
              </a:rPr>
              <a:t>Accounting</a:t>
            </a:r>
            <a:r>
              <a:rPr lang="en-GB" sz="1200" b="1" spc="-20" dirty="0">
                <a:solidFill>
                  <a:srgbClr val="6D122A"/>
                </a:solidFill>
                <a:latin typeface="Trebuchet MS"/>
                <a:cs typeface="Trebuchet MS"/>
              </a:rPr>
              <a:t> </a:t>
            </a:r>
            <a:r>
              <a:rPr lang="en-GB" sz="1200" b="1" spc="30" dirty="0">
                <a:solidFill>
                  <a:srgbClr val="6D122A"/>
                </a:solidFill>
                <a:latin typeface="Trebuchet MS"/>
                <a:cs typeface="Trebuchet MS"/>
              </a:rPr>
              <a:t>Officer</a:t>
            </a:r>
            <a:endParaRPr lang="en-GB" sz="1200" dirty="0">
              <a:latin typeface="Trebuchet MS"/>
              <a:cs typeface="Trebuchet M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B1EF347-6038-F168-52D3-D3A5B1F26269}"/>
              </a:ext>
            </a:extLst>
          </p:cNvPr>
          <p:cNvSpPr txBox="1"/>
          <p:nvPr/>
        </p:nvSpPr>
        <p:spPr>
          <a:xfrm>
            <a:off x="4230370" y="2665700"/>
            <a:ext cx="68046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100" b="1" spc="30" dirty="0">
                <a:solidFill>
                  <a:srgbClr val="6D122A"/>
                </a:solidFill>
                <a:latin typeface="Arial"/>
                <a:cs typeface="Arial"/>
              </a:rPr>
              <a:t>Trustees/Board</a:t>
            </a:r>
            <a:r>
              <a:rPr lang="en-GB" sz="1100" b="1" dirty="0">
                <a:solidFill>
                  <a:srgbClr val="6D122A"/>
                </a:solidFill>
                <a:latin typeface="Arial"/>
                <a:cs typeface="Arial"/>
              </a:rPr>
              <a:t> </a:t>
            </a:r>
            <a:r>
              <a:rPr lang="en-GB" sz="1100" b="1" spc="40" dirty="0">
                <a:solidFill>
                  <a:srgbClr val="6D122A"/>
                </a:solidFill>
                <a:latin typeface="Arial"/>
                <a:cs typeface="Arial"/>
              </a:rPr>
              <a:t>of</a:t>
            </a:r>
            <a:r>
              <a:rPr lang="en-GB" sz="1100" b="1" spc="5" dirty="0">
                <a:solidFill>
                  <a:srgbClr val="6D122A"/>
                </a:solidFill>
                <a:latin typeface="Arial"/>
                <a:cs typeface="Arial"/>
              </a:rPr>
              <a:t> </a:t>
            </a:r>
            <a:r>
              <a:rPr lang="en-GB" sz="1100" b="1" spc="25" dirty="0">
                <a:solidFill>
                  <a:srgbClr val="6D122A"/>
                </a:solidFill>
                <a:latin typeface="Arial"/>
                <a:cs typeface="Arial"/>
              </a:rPr>
              <a:t>Directors</a:t>
            </a:r>
            <a:endParaRPr lang="en-GB" sz="1100" dirty="0">
              <a:latin typeface="Arial"/>
              <a:cs typeface="Arial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BFFDE8B-9ECD-C47C-8FAE-E27F080A61B8}"/>
              </a:ext>
            </a:extLst>
          </p:cNvPr>
          <p:cNvSpPr txBox="1"/>
          <p:nvPr/>
        </p:nvSpPr>
        <p:spPr>
          <a:xfrm>
            <a:off x="4360735" y="2200382"/>
            <a:ext cx="68046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100" b="1" spc="35" dirty="0">
                <a:solidFill>
                  <a:srgbClr val="6D122A"/>
                </a:solidFill>
                <a:latin typeface="Arial"/>
                <a:cs typeface="Arial"/>
              </a:rPr>
              <a:t>Diocese/Board</a:t>
            </a:r>
            <a:r>
              <a:rPr lang="en-GB" sz="1100" b="1" spc="5" dirty="0">
                <a:solidFill>
                  <a:srgbClr val="6D122A"/>
                </a:solidFill>
                <a:latin typeface="Arial"/>
                <a:cs typeface="Arial"/>
              </a:rPr>
              <a:t> </a:t>
            </a:r>
            <a:r>
              <a:rPr lang="en-GB" sz="1100" b="1" spc="40" dirty="0">
                <a:solidFill>
                  <a:srgbClr val="6D122A"/>
                </a:solidFill>
                <a:latin typeface="Arial"/>
                <a:cs typeface="Arial"/>
              </a:rPr>
              <a:t>of</a:t>
            </a:r>
            <a:r>
              <a:rPr lang="en-GB" sz="1100" b="1" spc="10" dirty="0">
                <a:solidFill>
                  <a:srgbClr val="6D122A"/>
                </a:solidFill>
                <a:latin typeface="Arial"/>
                <a:cs typeface="Arial"/>
              </a:rPr>
              <a:t> </a:t>
            </a:r>
            <a:r>
              <a:rPr lang="en-GB" sz="1100" b="1" spc="25" dirty="0">
                <a:solidFill>
                  <a:srgbClr val="6D122A"/>
                </a:solidFill>
                <a:latin typeface="Arial"/>
                <a:cs typeface="Arial"/>
              </a:rPr>
              <a:t>Members</a:t>
            </a:r>
            <a:endParaRPr lang="en-GB" sz="1100" dirty="0">
              <a:latin typeface="Arial"/>
              <a:cs typeface="Arial"/>
            </a:endParaRPr>
          </a:p>
        </p:txBody>
      </p:sp>
      <p:pic>
        <p:nvPicPr>
          <p:cNvPr id="105" name="Picture 104" descr="A picture containing text, symbol, font, logo&#10;&#10;Description automatically generated">
            <a:extLst>
              <a:ext uri="{FF2B5EF4-FFF2-40B4-BE49-F238E27FC236}">
                <a16:creationId xmlns:a16="http://schemas.microsoft.com/office/drawing/2014/main" id="{E8E493C5-935B-68AC-C4D3-CC5E331C14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67" y="913512"/>
            <a:ext cx="2671706" cy="1065040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CD4F9114-A8D0-2FC3-221C-2833C960512F}"/>
              </a:ext>
            </a:extLst>
          </p:cNvPr>
          <p:cNvSpPr txBox="1"/>
          <p:nvPr/>
        </p:nvSpPr>
        <p:spPr>
          <a:xfrm>
            <a:off x="456882" y="6928079"/>
            <a:ext cx="6806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spc="10" dirty="0">
                <a:solidFill>
                  <a:srgbClr val="BC99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en-GB" sz="1800" spc="20" dirty="0">
                <a:solidFill>
                  <a:srgbClr val="BC99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-120" dirty="0">
                <a:solidFill>
                  <a:srgbClr val="BC99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r>
              <a:rPr lang="en-GB" sz="1800" spc="25" dirty="0">
                <a:solidFill>
                  <a:srgbClr val="BC99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45" dirty="0">
                <a:solidFill>
                  <a:srgbClr val="BC99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en-GB" sz="1800" spc="25" dirty="0">
                <a:solidFill>
                  <a:srgbClr val="BC99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GB" sz="1800" spc="20" dirty="0">
                <a:solidFill>
                  <a:srgbClr val="BC99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5" dirty="0">
                <a:solidFill>
                  <a:srgbClr val="BC99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 </a:t>
            </a:r>
            <a:r>
              <a:rPr lang="en-GB" sz="1800" spc="-370" dirty="0">
                <a:solidFill>
                  <a:srgbClr val="BC99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pc="-40" dirty="0">
                <a:solidFill>
                  <a:srgbClr val="BC99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B" sz="1800" spc="20" dirty="0">
                <a:solidFill>
                  <a:srgbClr val="BC99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secure foundations for expansion</a:t>
            </a:r>
            <a:endParaRPr lang="en-GB" dirty="0">
              <a:solidFill>
                <a:srgbClr val="BC99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3">
            <a:extLst>
              <a:ext uri="{FF2B5EF4-FFF2-40B4-BE49-F238E27FC236}">
                <a16:creationId xmlns:a16="http://schemas.microsoft.com/office/drawing/2014/main" id="{4A522B75-9B42-5A5F-BB92-E3914FC81E50}"/>
              </a:ext>
            </a:extLst>
          </p:cNvPr>
          <p:cNvSpPr/>
          <p:nvPr/>
        </p:nvSpPr>
        <p:spPr>
          <a:xfrm>
            <a:off x="2577636" y="2779113"/>
            <a:ext cx="1016460" cy="427056"/>
          </a:xfrm>
          <a:custGeom>
            <a:avLst/>
            <a:gdLst/>
            <a:ahLst/>
            <a:cxnLst/>
            <a:rect l="l" t="t" r="r" b="b"/>
            <a:pathLst>
              <a:path w="3084195" h="328295">
                <a:moveTo>
                  <a:pt x="3084004" y="0"/>
                </a:moveTo>
                <a:lnTo>
                  <a:pt x="0" y="0"/>
                </a:lnTo>
                <a:lnTo>
                  <a:pt x="0" y="328066"/>
                </a:lnTo>
                <a:lnTo>
                  <a:pt x="3084004" y="328066"/>
                </a:lnTo>
                <a:lnTo>
                  <a:pt x="3084004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0689DD-015D-C95B-2937-4D2659A9A22A}"/>
              </a:ext>
            </a:extLst>
          </p:cNvPr>
          <p:cNvSpPr txBox="1"/>
          <p:nvPr/>
        </p:nvSpPr>
        <p:spPr>
          <a:xfrm>
            <a:off x="2580632" y="2782671"/>
            <a:ext cx="10164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1000" b="1" spc="30" dirty="0">
                <a:solidFill>
                  <a:srgbClr val="6D122A"/>
                </a:solidFill>
                <a:latin typeface="Arial"/>
                <a:cs typeface="Arial"/>
              </a:rPr>
              <a:t>Governance Support</a:t>
            </a:r>
            <a:endParaRPr lang="en-GB" sz="1000" dirty="0">
              <a:latin typeface="Arial"/>
              <a:cs typeface="Arial"/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5ABDCBC-17DE-A26F-6995-6A83F2E3CA3B}"/>
              </a:ext>
            </a:extLst>
          </p:cNvPr>
          <p:cNvSpPr txBox="1">
            <a:spLocks/>
          </p:cNvSpPr>
          <p:nvPr/>
        </p:nvSpPr>
        <p:spPr>
          <a:xfrm>
            <a:off x="326393" y="295044"/>
            <a:ext cx="5731898" cy="56938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kern="0" dirty="0">
                <a:solidFill>
                  <a:srgbClr val="BC99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2923268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527300" y="496443"/>
            <a:ext cx="1809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10" dirty="0">
                <a:solidFill>
                  <a:srgbClr val="FFFFFF"/>
                </a:solidFill>
                <a:latin typeface="Arial"/>
                <a:cs typeface="Arial"/>
              </a:rPr>
              <a:t>08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0" name="object 26">
            <a:extLst>
              <a:ext uri="{FF2B5EF4-FFF2-40B4-BE49-F238E27FC236}">
                <a16:creationId xmlns:a16="http://schemas.microsoft.com/office/drawing/2014/main" id="{D34A86F8-FC03-689B-CA87-F348D12E55F6}"/>
              </a:ext>
            </a:extLst>
          </p:cNvPr>
          <p:cNvSpPr/>
          <p:nvPr/>
        </p:nvSpPr>
        <p:spPr>
          <a:xfrm>
            <a:off x="186297" y="200024"/>
            <a:ext cx="830988" cy="1219201"/>
          </a:xfrm>
          <a:custGeom>
            <a:avLst/>
            <a:gdLst/>
            <a:ahLst/>
            <a:cxnLst/>
            <a:rect l="l" t="t" r="r" b="b"/>
            <a:pathLst>
              <a:path w="353695" h="965200">
                <a:moveTo>
                  <a:pt x="107581" y="0"/>
                </a:moveTo>
                <a:lnTo>
                  <a:pt x="110413" y="120408"/>
                </a:lnTo>
                <a:lnTo>
                  <a:pt x="292" y="120167"/>
                </a:lnTo>
                <a:lnTo>
                  <a:pt x="0" y="257047"/>
                </a:lnTo>
                <a:lnTo>
                  <a:pt x="113804" y="257289"/>
                </a:lnTo>
                <a:lnTo>
                  <a:pt x="126237" y="964806"/>
                </a:lnTo>
                <a:lnTo>
                  <a:pt x="230339" y="964806"/>
                </a:lnTo>
                <a:lnTo>
                  <a:pt x="245821" y="257581"/>
                </a:lnTo>
                <a:lnTo>
                  <a:pt x="353034" y="257809"/>
                </a:lnTo>
                <a:lnTo>
                  <a:pt x="353339" y="120942"/>
                </a:lnTo>
                <a:lnTo>
                  <a:pt x="249999" y="120713"/>
                </a:lnTo>
                <a:lnTo>
                  <a:pt x="253568" y="330"/>
                </a:lnTo>
                <a:lnTo>
                  <a:pt x="107581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EF03D3-40FD-7966-4D30-AB222A72DEC5}"/>
              </a:ext>
            </a:extLst>
          </p:cNvPr>
          <p:cNvSpPr txBox="1"/>
          <p:nvPr/>
        </p:nvSpPr>
        <p:spPr>
          <a:xfrm>
            <a:off x="552700" y="168001"/>
            <a:ext cx="9457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6D1229"/>
                </a:solidFill>
              </a:rPr>
              <a:t>Who are the Trust: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66AF53-CB9C-C7B0-5226-31A3CD82958D}"/>
              </a:ext>
            </a:extLst>
          </p:cNvPr>
          <p:cNvSpPr/>
          <p:nvPr/>
        </p:nvSpPr>
        <p:spPr>
          <a:xfrm>
            <a:off x="2743200" y="3903359"/>
            <a:ext cx="5029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55AF21-8227-48DF-0A84-DED44CD25551}"/>
              </a:ext>
            </a:extLst>
          </p:cNvPr>
          <p:cNvSpPr/>
          <p:nvPr/>
        </p:nvSpPr>
        <p:spPr>
          <a:xfrm>
            <a:off x="2767011" y="7065659"/>
            <a:ext cx="5029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C4DBFE-0239-2D19-69D1-7B5B8C298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184" y="860863"/>
            <a:ext cx="6071032" cy="4139062"/>
          </a:xfrm>
          <a:prstGeom prst="rect">
            <a:avLst/>
          </a:prstGeom>
        </p:spPr>
      </p:pic>
      <p:pic>
        <p:nvPicPr>
          <p:cNvPr id="11" name="Picture 2" descr="St Bonaventure's (@StBonsPrimary) / X">
            <a:extLst>
              <a:ext uri="{FF2B5EF4-FFF2-40B4-BE49-F238E27FC236}">
                <a16:creationId xmlns:a16="http://schemas.microsoft.com/office/drawing/2014/main" id="{8DFF4ED4-A3DA-391D-4FE5-2F6909283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67" b="95417" l="10000" r="90000">
                        <a14:foregroundMark x1="18333" y1="7083" x2="18333" y2="7083"/>
                        <a14:foregroundMark x1="77917" y1="4583" x2="77917" y2="4583"/>
                        <a14:foregroundMark x1="15000" y1="76250" x2="15000" y2="76250"/>
                        <a14:foregroundMark x1="13333" y1="78333" x2="13333" y2="78333"/>
                        <a14:foregroundMark x1="12917" y1="74583" x2="12917" y2="74583"/>
                        <a14:foregroundMark x1="27083" y1="89583" x2="55417" y2="91667"/>
                        <a14:foregroundMark x1="55417" y1="91667" x2="57083" y2="91250"/>
                        <a14:foregroundMark x1="50417" y1="95417" x2="50417" y2="95417"/>
                        <a14:foregroundMark x1="12500" y1="72917" x2="12500" y2="72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75" y="5465459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t Joseph's Catholic Primary School - Home">
            <a:extLst>
              <a:ext uri="{FF2B5EF4-FFF2-40B4-BE49-F238E27FC236}">
                <a16:creationId xmlns:a16="http://schemas.microsoft.com/office/drawing/2014/main" id="{93473F5F-B4F3-0BB8-37F4-A2C87DD69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5341467"/>
            <a:ext cx="1295400" cy="175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ignature Sports">
            <a:extLst>
              <a:ext uri="{FF2B5EF4-FFF2-40B4-BE49-F238E27FC236}">
                <a16:creationId xmlns:a16="http://schemas.microsoft.com/office/drawing/2014/main" id="{ECF14ACC-5A93-E13F-8493-48E733B66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925" y="523112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576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object 2">
            <a:extLst>
              <a:ext uri="{FF2B5EF4-FFF2-40B4-BE49-F238E27FC236}">
                <a16:creationId xmlns:a16="http://schemas.microsoft.com/office/drawing/2014/main" id="{6D664B25-90BC-4BAD-7D29-D0594A7F7085}"/>
              </a:ext>
            </a:extLst>
          </p:cNvPr>
          <p:cNvSpPr/>
          <p:nvPr/>
        </p:nvSpPr>
        <p:spPr>
          <a:xfrm>
            <a:off x="0" y="166979"/>
            <a:ext cx="5583555" cy="7393305"/>
          </a:xfrm>
          <a:custGeom>
            <a:avLst/>
            <a:gdLst/>
            <a:ahLst/>
            <a:cxnLst/>
            <a:rect l="l" t="t" r="r" b="b"/>
            <a:pathLst>
              <a:path w="5583555" h="7393305">
                <a:moveTo>
                  <a:pt x="849274" y="7353300"/>
                </a:moveTo>
                <a:lnTo>
                  <a:pt x="822909" y="6337300"/>
                </a:lnTo>
                <a:lnTo>
                  <a:pt x="754697" y="6273800"/>
                </a:lnTo>
                <a:lnTo>
                  <a:pt x="720712" y="6235700"/>
                </a:lnTo>
                <a:lnTo>
                  <a:pt x="686930" y="6210300"/>
                </a:lnTo>
                <a:lnTo>
                  <a:pt x="653465" y="6172200"/>
                </a:lnTo>
                <a:lnTo>
                  <a:pt x="582206" y="6108700"/>
                </a:lnTo>
                <a:lnTo>
                  <a:pt x="510895" y="6032500"/>
                </a:lnTo>
                <a:lnTo>
                  <a:pt x="439521" y="5969000"/>
                </a:lnTo>
                <a:lnTo>
                  <a:pt x="368084" y="5892800"/>
                </a:lnTo>
                <a:lnTo>
                  <a:pt x="296545" y="5829300"/>
                </a:lnTo>
                <a:lnTo>
                  <a:pt x="189992" y="5727700"/>
                </a:lnTo>
                <a:lnTo>
                  <a:pt x="47269" y="5575300"/>
                </a:lnTo>
                <a:lnTo>
                  <a:pt x="0" y="5537200"/>
                </a:lnTo>
                <a:lnTo>
                  <a:pt x="0" y="6553200"/>
                </a:lnTo>
                <a:lnTo>
                  <a:pt x="37388" y="6591300"/>
                </a:lnTo>
                <a:lnTo>
                  <a:pt x="72834" y="6629400"/>
                </a:lnTo>
                <a:lnTo>
                  <a:pt x="108254" y="6654800"/>
                </a:lnTo>
                <a:lnTo>
                  <a:pt x="143624" y="6692900"/>
                </a:lnTo>
                <a:lnTo>
                  <a:pt x="217284" y="6769100"/>
                </a:lnTo>
                <a:lnTo>
                  <a:pt x="254304" y="6794500"/>
                </a:lnTo>
                <a:lnTo>
                  <a:pt x="402564" y="6946900"/>
                </a:lnTo>
                <a:lnTo>
                  <a:pt x="439432" y="6972300"/>
                </a:lnTo>
                <a:lnTo>
                  <a:pt x="512572" y="7048500"/>
                </a:lnTo>
                <a:lnTo>
                  <a:pt x="548754" y="7073900"/>
                </a:lnTo>
                <a:lnTo>
                  <a:pt x="584619" y="7112000"/>
                </a:lnTo>
                <a:lnTo>
                  <a:pt x="620102" y="7137400"/>
                </a:lnTo>
                <a:lnTo>
                  <a:pt x="655154" y="7175500"/>
                </a:lnTo>
                <a:lnTo>
                  <a:pt x="723811" y="7239000"/>
                </a:lnTo>
                <a:lnTo>
                  <a:pt x="786549" y="7289800"/>
                </a:lnTo>
                <a:lnTo>
                  <a:pt x="817905" y="7327900"/>
                </a:lnTo>
                <a:lnTo>
                  <a:pt x="849274" y="7353300"/>
                </a:lnTo>
                <a:close/>
              </a:path>
              <a:path w="5583555" h="7393305">
                <a:moveTo>
                  <a:pt x="2944291" y="3001810"/>
                </a:moveTo>
                <a:lnTo>
                  <a:pt x="2100122" y="3001810"/>
                </a:lnTo>
                <a:lnTo>
                  <a:pt x="2127072" y="2018284"/>
                </a:lnTo>
                <a:lnTo>
                  <a:pt x="934504" y="2018284"/>
                </a:lnTo>
                <a:lnTo>
                  <a:pt x="959827" y="3001810"/>
                </a:lnTo>
                <a:lnTo>
                  <a:pt x="60261" y="3001810"/>
                </a:lnTo>
                <a:lnTo>
                  <a:pt x="60261" y="4119956"/>
                </a:lnTo>
                <a:lnTo>
                  <a:pt x="989939" y="4119956"/>
                </a:lnTo>
                <a:lnTo>
                  <a:pt x="1075436" y="7393025"/>
                </a:lnTo>
                <a:lnTo>
                  <a:pt x="1978190" y="7393025"/>
                </a:lnTo>
                <a:lnTo>
                  <a:pt x="2068461" y="4119956"/>
                </a:lnTo>
                <a:lnTo>
                  <a:pt x="2944291" y="4119956"/>
                </a:lnTo>
                <a:lnTo>
                  <a:pt x="2944291" y="3001810"/>
                </a:lnTo>
                <a:close/>
              </a:path>
              <a:path w="5583555" h="7393305">
                <a:moveTo>
                  <a:pt x="5583123" y="2667000"/>
                </a:moveTo>
                <a:lnTo>
                  <a:pt x="5583072" y="2616200"/>
                </a:lnTo>
                <a:lnTo>
                  <a:pt x="5581878" y="2552700"/>
                </a:lnTo>
                <a:lnTo>
                  <a:pt x="5579491" y="2501900"/>
                </a:lnTo>
                <a:lnTo>
                  <a:pt x="5575884" y="2438400"/>
                </a:lnTo>
                <a:lnTo>
                  <a:pt x="5571033" y="2387600"/>
                </a:lnTo>
                <a:lnTo>
                  <a:pt x="5564886" y="2324100"/>
                </a:lnTo>
                <a:lnTo>
                  <a:pt x="5557431" y="2260600"/>
                </a:lnTo>
                <a:lnTo>
                  <a:pt x="5548617" y="2209800"/>
                </a:lnTo>
                <a:lnTo>
                  <a:pt x="5538419" y="2146300"/>
                </a:lnTo>
                <a:lnTo>
                  <a:pt x="5526798" y="2082800"/>
                </a:lnTo>
                <a:lnTo>
                  <a:pt x="5516613" y="2044700"/>
                </a:lnTo>
                <a:lnTo>
                  <a:pt x="5505602" y="1993900"/>
                </a:lnTo>
                <a:lnTo>
                  <a:pt x="5493753" y="1943100"/>
                </a:lnTo>
                <a:lnTo>
                  <a:pt x="5481104" y="1905000"/>
                </a:lnTo>
                <a:lnTo>
                  <a:pt x="5467642" y="1854200"/>
                </a:lnTo>
                <a:lnTo>
                  <a:pt x="5453380" y="1803400"/>
                </a:lnTo>
                <a:lnTo>
                  <a:pt x="5438343" y="1765300"/>
                </a:lnTo>
                <a:lnTo>
                  <a:pt x="5422519" y="1714500"/>
                </a:lnTo>
                <a:lnTo>
                  <a:pt x="5405933" y="1676400"/>
                </a:lnTo>
                <a:lnTo>
                  <a:pt x="5388584" y="1625600"/>
                </a:lnTo>
                <a:lnTo>
                  <a:pt x="5370487" y="1587500"/>
                </a:lnTo>
                <a:lnTo>
                  <a:pt x="5351640" y="1536700"/>
                </a:lnTo>
                <a:lnTo>
                  <a:pt x="5332069" y="1498600"/>
                </a:lnTo>
                <a:lnTo>
                  <a:pt x="5311787" y="1460500"/>
                </a:lnTo>
                <a:lnTo>
                  <a:pt x="5290782" y="1409700"/>
                </a:lnTo>
                <a:lnTo>
                  <a:pt x="5269077" y="1371600"/>
                </a:lnTo>
                <a:lnTo>
                  <a:pt x="5246675" y="1333500"/>
                </a:lnTo>
                <a:lnTo>
                  <a:pt x="5223586" y="1295400"/>
                </a:lnTo>
                <a:lnTo>
                  <a:pt x="5199837" y="1257300"/>
                </a:lnTo>
                <a:lnTo>
                  <a:pt x="5175402" y="1219200"/>
                </a:lnTo>
                <a:lnTo>
                  <a:pt x="5150320" y="1181100"/>
                </a:lnTo>
                <a:lnTo>
                  <a:pt x="5124589" y="1143000"/>
                </a:lnTo>
                <a:lnTo>
                  <a:pt x="5098224" y="1104900"/>
                </a:lnTo>
                <a:lnTo>
                  <a:pt x="5071224" y="1066800"/>
                </a:lnTo>
                <a:lnTo>
                  <a:pt x="5043614" y="1028700"/>
                </a:lnTo>
                <a:lnTo>
                  <a:pt x="5015382" y="990600"/>
                </a:lnTo>
                <a:lnTo>
                  <a:pt x="4986553" y="952500"/>
                </a:lnTo>
                <a:lnTo>
                  <a:pt x="4957140" y="914400"/>
                </a:lnTo>
                <a:lnTo>
                  <a:pt x="4927130" y="889000"/>
                </a:lnTo>
                <a:lnTo>
                  <a:pt x="4896561" y="850900"/>
                </a:lnTo>
                <a:lnTo>
                  <a:pt x="4865421" y="812800"/>
                </a:lnTo>
                <a:lnTo>
                  <a:pt x="4833721" y="787400"/>
                </a:lnTo>
                <a:lnTo>
                  <a:pt x="4801476" y="749300"/>
                </a:lnTo>
                <a:lnTo>
                  <a:pt x="4768710" y="723900"/>
                </a:lnTo>
                <a:lnTo>
                  <a:pt x="4735398" y="685800"/>
                </a:lnTo>
                <a:lnTo>
                  <a:pt x="4701578" y="660400"/>
                </a:lnTo>
                <a:lnTo>
                  <a:pt x="4667250" y="622300"/>
                </a:lnTo>
                <a:lnTo>
                  <a:pt x="4632426" y="596900"/>
                </a:lnTo>
                <a:lnTo>
                  <a:pt x="4561306" y="546100"/>
                </a:lnTo>
                <a:lnTo>
                  <a:pt x="4525035" y="508000"/>
                </a:lnTo>
                <a:lnTo>
                  <a:pt x="4451121" y="457200"/>
                </a:lnTo>
                <a:lnTo>
                  <a:pt x="4413491" y="431800"/>
                </a:lnTo>
                <a:lnTo>
                  <a:pt x="4336948" y="381000"/>
                </a:lnTo>
                <a:lnTo>
                  <a:pt x="4298048" y="355600"/>
                </a:lnTo>
                <a:lnTo>
                  <a:pt x="4258729" y="342900"/>
                </a:lnTo>
                <a:lnTo>
                  <a:pt x="4178935" y="292100"/>
                </a:lnTo>
                <a:lnTo>
                  <a:pt x="4138460" y="279400"/>
                </a:lnTo>
                <a:lnTo>
                  <a:pt x="4056418" y="228600"/>
                </a:lnTo>
                <a:lnTo>
                  <a:pt x="3972979" y="203200"/>
                </a:lnTo>
                <a:lnTo>
                  <a:pt x="3930751" y="177800"/>
                </a:lnTo>
                <a:lnTo>
                  <a:pt x="3845344" y="152400"/>
                </a:lnTo>
                <a:lnTo>
                  <a:pt x="3802176" y="127000"/>
                </a:lnTo>
                <a:lnTo>
                  <a:pt x="3582098" y="63500"/>
                </a:lnTo>
                <a:lnTo>
                  <a:pt x="3537305" y="63500"/>
                </a:lnTo>
                <a:lnTo>
                  <a:pt x="3446996" y="38100"/>
                </a:lnTo>
                <a:lnTo>
                  <a:pt x="3401517" y="38100"/>
                </a:lnTo>
                <a:lnTo>
                  <a:pt x="3355810" y="25400"/>
                </a:lnTo>
                <a:lnTo>
                  <a:pt x="3309912" y="25400"/>
                </a:lnTo>
                <a:lnTo>
                  <a:pt x="3263823" y="12700"/>
                </a:lnTo>
                <a:lnTo>
                  <a:pt x="3217545" y="12700"/>
                </a:lnTo>
                <a:lnTo>
                  <a:pt x="3171088" y="0"/>
                </a:lnTo>
                <a:lnTo>
                  <a:pt x="2841815" y="0"/>
                </a:lnTo>
                <a:lnTo>
                  <a:pt x="2794292" y="12700"/>
                </a:lnTo>
                <a:lnTo>
                  <a:pt x="2699004" y="12700"/>
                </a:lnTo>
                <a:lnTo>
                  <a:pt x="2651239" y="25400"/>
                </a:lnTo>
                <a:lnTo>
                  <a:pt x="2599842" y="25400"/>
                </a:lnTo>
                <a:lnTo>
                  <a:pt x="2498369" y="50800"/>
                </a:lnTo>
                <a:lnTo>
                  <a:pt x="2448293" y="50800"/>
                </a:lnTo>
                <a:lnTo>
                  <a:pt x="2204275" y="114300"/>
                </a:lnTo>
                <a:lnTo>
                  <a:pt x="2156701" y="139700"/>
                </a:lnTo>
                <a:lnTo>
                  <a:pt x="2016340" y="177800"/>
                </a:lnTo>
                <a:lnTo>
                  <a:pt x="1970316" y="203200"/>
                </a:lnTo>
                <a:lnTo>
                  <a:pt x="1924672" y="215900"/>
                </a:lnTo>
                <a:lnTo>
                  <a:pt x="1834464" y="266700"/>
                </a:lnTo>
                <a:lnTo>
                  <a:pt x="1789912" y="279400"/>
                </a:lnTo>
                <a:lnTo>
                  <a:pt x="1701825" y="330200"/>
                </a:lnTo>
                <a:lnTo>
                  <a:pt x="1529651" y="431800"/>
                </a:lnTo>
                <a:lnTo>
                  <a:pt x="1312227" y="304800"/>
                </a:lnTo>
                <a:lnTo>
                  <a:pt x="1267955" y="279400"/>
                </a:lnTo>
                <a:lnTo>
                  <a:pt x="1223416" y="266700"/>
                </a:lnTo>
                <a:lnTo>
                  <a:pt x="1133576" y="215900"/>
                </a:lnTo>
                <a:lnTo>
                  <a:pt x="1088263" y="203200"/>
                </a:lnTo>
                <a:lnTo>
                  <a:pt x="1042695" y="177800"/>
                </a:lnTo>
                <a:lnTo>
                  <a:pt x="950798" y="152400"/>
                </a:lnTo>
                <a:lnTo>
                  <a:pt x="904468" y="127000"/>
                </a:lnTo>
                <a:lnTo>
                  <a:pt x="621284" y="50800"/>
                </a:lnTo>
                <a:lnTo>
                  <a:pt x="573227" y="50800"/>
                </a:lnTo>
                <a:lnTo>
                  <a:pt x="476377" y="25400"/>
                </a:lnTo>
                <a:lnTo>
                  <a:pt x="427596" y="25400"/>
                </a:lnTo>
                <a:lnTo>
                  <a:pt x="378574" y="12700"/>
                </a:lnTo>
                <a:lnTo>
                  <a:pt x="279806" y="12700"/>
                </a:lnTo>
                <a:lnTo>
                  <a:pt x="230073" y="0"/>
                </a:lnTo>
                <a:lnTo>
                  <a:pt x="0" y="0"/>
                </a:lnTo>
                <a:lnTo>
                  <a:pt x="0" y="723900"/>
                </a:lnTo>
                <a:lnTo>
                  <a:pt x="193979" y="723900"/>
                </a:lnTo>
                <a:lnTo>
                  <a:pt x="244246" y="736600"/>
                </a:lnTo>
                <a:lnTo>
                  <a:pt x="343471" y="736600"/>
                </a:lnTo>
                <a:lnTo>
                  <a:pt x="441007" y="762000"/>
                </a:lnTo>
                <a:lnTo>
                  <a:pt x="489178" y="762000"/>
                </a:lnTo>
                <a:lnTo>
                  <a:pt x="678180" y="812800"/>
                </a:lnTo>
                <a:lnTo>
                  <a:pt x="724573" y="838200"/>
                </a:lnTo>
                <a:lnTo>
                  <a:pt x="770648" y="850900"/>
                </a:lnTo>
                <a:lnTo>
                  <a:pt x="816419" y="876300"/>
                </a:lnTo>
                <a:lnTo>
                  <a:pt x="861910" y="889000"/>
                </a:lnTo>
                <a:lnTo>
                  <a:pt x="907122" y="914400"/>
                </a:lnTo>
                <a:lnTo>
                  <a:pt x="1173289" y="1066800"/>
                </a:lnTo>
                <a:lnTo>
                  <a:pt x="1216914" y="1104900"/>
                </a:lnTo>
                <a:lnTo>
                  <a:pt x="1260386" y="1130300"/>
                </a:lnTo>
                <a:lnTo>
                  <a:pt x="1303680" y="1168400"/>
                </a:lnTo>
                <a:lnTo>
                  <a:pt x="1530146" y="1346200"/>
                </a:lnTo>
                <a:lnTo>
                  <a:pt x="1756117" y="1168400"/>
                </a:lnTo>
                <a:lnTo>
                  <a:pt x="1796503" y="1130300"/>
                </a:lnTo>
                <a:lnTo>
                  <a:pt x="1878393" y="1079500"/>
                </a:lnTo>
                <a:lnTo>
                  <a:pt x="1919935" y="1041400"/>
                </a:lnTo>
                <a:lnTo>
                  <a:pt x="2047087" y="965200"/>
                </a:lnTo>
                <a:lnTo>
                  <a:pt x="2090331" y="952500"/>
                </a:lnTo>
                <a:lnTo>
                  <a:pt x="2178202" y="901700"/>
                </a:lnTo>
                <a:lnTo>
                  <a:pt x="2222855" y="889000"/>
                </a:lnTo>
                <a:lnTo>
                  <a:pt x="2267978" y="863600"/>
                </a:lnTo>
                <a:lnTo>
                  <a:pt x="2359723" y="838200"/>
                </a:lnTo>
                <a:lnTo>
                  <a:pt x="2406370" y="812800"/>
                </a:lnTo>
                <a:lnTo>
                  <a:pt x="2598305" y="762000"/>
                </a:lnTo>
                <a:lnTo>
                  <a:pt x="2647683" y="762000"/>
                </a:lnTo>
                <a:lnTo>
                  <a:pt x="2748178" y="736600"/>
                </a:lnTo>
                <a:lnTo>
                  <a:pt x="2842539" y="736600"/>
                </a:lnTo>
                <a:lnTo>
                  <a:pt x="2889542" y="723900"/>
                </a:lnTo>
                <a:lnTo>
                  <a:pt x="3122180" y="723900"/>
                </a:lnTo>
                <a:lnTo>
                  <a:pt x="3168104" y="736600"/>
                </a:lnTo>
                <a:lnTo>
                  <a:pt x="3213785" y="736600"/>
                </a:lnTo>
                <a:lnTo>
                  <a:pt x="3259213" y="749300"/>
                </a:lnTo>
                <a:lnTo>
                  <a:pt x="3304362" y="749300"/>
                </a:lnTo>
                <a:lnTo>
                  <a:pt x="3393757" y="774700"/>
                </a:lnTo>
                <a:lnTo>
                  <a:pt x="3437979" y="774700"/>
                </a:lnTo>
                <a:lnTo>
                  <a:pt x="3525355" y="800100"/>
                </a:lnTo>
                <a:lnTo>
                  <a:pt x="3568484" y="825500"/>
                </a:lnTo>
                <a:lnTo>
                  <a:pt x="3695395" y="863600"/>
                </a:lnTo>
                <a:lnTo>
                  <a:pt x="3736822" y="889000"/>
                </a:lnTo>
                <a:lnTo>
                  <a:pt x="3777792" y="901700"/>
                </a:lnTo>
                <a:lnTo>
                  <a:pt x="3818267" y="927100"/>
                </a:lnTo>
                <a:lnTo>
                  <a:pt x="3858234" y="939800"/>
                </a:lnTo>
                <a:lnTo>
                  <a:pt x="3897693" y="965200"/>
                </a:lnTo>
                <a:lnTo>
                  <a:pt x="3974960" y="1016000"/>
                </a:lnTo>
                <a:lnTo>
                  <a:pt x="4012755" y="1041400"/>
                </a:lnTo>
                <a:lnTo>
                  <a:pt x="4049953" y="1066800"/>
                </a:lnTo>
                <a:lnTo>
                  <a:pt x="4086542" y="1092200"/>
                </a:lnTo>
                <a:lnTo>
                  <a:pt x="4122509" y="1117600"/>
                </a:lnTo>
                <a:lnTo>
                  <a:pt x="4157840" y="1143000"/>
                </a:lnTo>
                <a:lnTo>
                  <a:pt x="4192498" y="1168400"/>
                </a:lnTo>
                <a:lnTo>
                  <a:pt x="4226496" y="1206500"/>
                </a:lnTo>
                <a:lnTo>
                  <a:pt x="4259783" y="1231900"/>
                </a:lnTo>
                <a:lnTo>
                  <a:pt x="4292371" y="1270000"/>
                </a:lnTo>
                <a:lnTo>
                  <a:pt x="4324223" y="1295400"/>
                </a:lnTo>
                <a:lnTo>
                  <a:pt x="4355338" y="1333500"/>
                </a:lnTo>
                <a:lnTo>
                  <a:pt x="4385678" y="1371600"/>
                </a:lnTo>
                <a:lnTo>
                  <a:pt x="4415244" y="1397000"/>
                </a:lnTo>
                <a:lnTo>
                  <a:pt x="4444009" y="1435100"/>
                </a:lnTo>
                <a:lnTo>
                  <a:pt x="4471949" y="1473200"/>
                </a:lnTo>
                <a:lnTo>
                  <a:pt x="4499064" y="1511300"/>
                </a:lnTo>
                <a:lnTo>
                  <a:pt x="4525327" y="1549400"/>
                </a:lnTo>
                <a:lnTo>
                  <a:pt x="4550727" y="1587500"/>
                </a:lnTo>
                <a:lnTo>
                  <a:pt x="4575238" y="1625600"/>
                </a:lnTo>
                <a:lnTo>
                  <a:pt x="4598848" y="1663700"/>
                </a:lnTo>
                <a:lnTo>
                  <a:pt x="4621530" y="1701800"/>
                </a:lnTo>
                <a:lnTo>
                  <a:pt x="4643272" y="1739900"/>
                </a:lnTo>
                <a:lnTo>
                  <a:pt x="4664075" y="1790700"/>
                </a:lnTo>
                <a:lnTo>
                  <a:pt x="4683887" y="1828800"/>
                </a:lnTo>
                <a:lnTo>
                  <a:pt x="4702721" y="1866900"/>
                </a:lnTo>
                <a:lnTo>
                  <a:pt x="4720539" y="1917700"/>
                </a:lnTo>
                <a:lnTo>
                  <a:pt x="4737341" y="1955800"/>
                </a:lnTo>
                <a:lnTo>
                  <a:pt x="4753089" y="2006600"/>
                </a:lnTo>
                <a:lnTo>
                  <a:pt x="4767783" y="2044700"/>
                </a:lnTo>
                <a:lnTo>
                  <a:pt x="4781397" y="2095500"/>
                </a:lnTo>
                <a:lnTo>
                  <a:pt x="4793920" y="2133600"/>
                </a:lnTo>
                <a:lnTo>
                  <a:pt x="4805337" y="2184400"/>
                </a:lnTo>
                <a:lnTo>
                  <a:pt x="4815611" y="2235200"/>
                </a:lnTo>
                <a:lnTo>
                  <a:pt x="4826546" y="2286000"/>
                </a:lnTo>
                <a:lnTo>
                  <a:pt x="4835652" y="2349500"/>
                </a:lnTo>
                <a:lnTo>
                  <a:pt x="4843018" y="2400300"/>
                </a:lnTo>
                <a:lnTo>
                  <a:pt x="4848669" y="2463800"/>
                </a:lnTo>
                <a:lnTo>
                  <a:pt x="4852682" y="2514600"/>
                </a:lnTo>
                <a:lnTo>
                  <a:pt x="4855095" y="2578100"/>
                </a:lnTo>
                <a:lnTo>
                  <a:pt x="4855972" y="2628900"/>
                </a:lnTo>
                <a:lnTo>
                  <a:pt x="4855375" y="2679700"/>
                </a:lnTo>
                <a:lnTo>
                  <a:pt x="4853343" y="2730500"/>
                </a:lnTo>
                <a:lnTo>
                  <a:pt x="4849939" y="2781300"/>
                </a:lnTo>
                <a:lnTo>
                  <a:pt x="4845202" y="2844800"/>
                </a:lnTo>
                <a:lnTo>
                  <a:pt x="4839208" y="2895600"/>
                </a:lnTo>
                <a:lnTo>
                  <a:pt x="4832007" y="2946400"/>
                </a:lnTo>
                <a:lnTo>
                  <a:pt x="4823650" y="2997200"/>
                </a:lnTo>
                <a:lnTo>
                  <a:pt x="4814189" y="3048000"/>
                </a:lnTo>
                <a:lnTo>
                  <a:pt x="4803673" y="3098800"/>
                </a:lnTo>
                <a:lnTo>
                  <a:pt x="4792167" y="3136900"/>
                </a:lnTo>
                <a:lnTo>
                  <a:pt x="4779721" y="3187700"/>
                </a:lnTo>
                <a:lnTo>
                  <a:pt x="4766399" y="3238500"/>
                </a:lnTo>
                <a:lnTo>
                  <a:pt x="4752238" y="3289300"/>
                </a:lnTo>
                <a:lnTo>
                  <a:pt x="4737303" y="3327400"/>
                </a:lnTo>
                <a:lnTo>
                  <a:pt x="4721644" y="3378200"/>
                </a:lnTo>
                <a:lnTo>
                  <a:pt x="4705324" y="3416300"/>
                </a:lnTo>
                <a:lnTo>
                  <a:pt x="4688383" y="3467100"/>
                </a:lnTo>
                <a:lnTo>
                  <a:pt x="4670895" y="3505200"/>
                </a:lnTo>
                <a:lnTo>
                  <a:pt x="4652899" y="3556000"/>
                </a:lnTo>
                <a:lnTo>
                  <a:pt x="4634458" y="3594100"/>
                </a:lnTo>
                <a:lnTo>
                  <a:pt x="4615612" y="3632200"/>
                </a:lnTo>
                <a:lnTo>
                  <a:pt x="4596435" y="3670300"/>
                </a:lnTo>
                <a:lnTo>
                  <a:pt x="4576965" y="3708400"/>
                </a:lnTo>
                <a:lnTo>
                  <a:pt x="4557268" y="3746500"/>
                </a:lnTo>
                <a:lnTo>
                  <a:pt x="4537392" y="3784600"/>
                </a:lnTo>
                <a:lnTo>
                  <a:pt x="4457217" y="3937000"/>
                </a:lnTo>
                <a:lnTo>
                  <a:pt x="4437278" y="3962400"/>
                </a:lnTo>
                <a:lnTo>
                  <a:pt x="4417492" y="4000500"/>
                </a:lnTo>
                <a:lnTo>
                  <a:pt x="4397895" y="4025900"/>
                </a:lnTo>
                <a:lnTo>
                  <a:pt x="4369638" y="4076700"/>
                </a:lnTo>
                <a:lnTo>
                  <a:pt x="4340961" y="4127500"/>
                </a:lnTo>
                <a:lnTo>
                  <a:pt x="4311866" y="4165600"/>
                </a:lnTo>
                <a:lnTo>
                  <a:pt x="4282389" y="4203700"/>
                </a:lnTo>
                <a:lnTo>
                  <a:pt x="4252531" y="4254500"/>
                </a:lnTo>
                <a:lnTo>
                  <a:pt x="4222293" y="4292600"/>
                </a:lnTo>
                <a:lnTo>
                  <a:pt x="4191698" y="4343400"/>
                </a:lnTo>
                <a:lnTo>
                  <a:pt x="4160748" y="4381500"/>
                </a:lnTo>
                <a:lnTo>
                  <a:pt x="4129481" y="4419600"/>
                </a:lnTo>
                <a:lnTo>
                  <a:pt x="4097871" y="4470400"/>
                </a:lnTo>
                <a:lnTo>
                  <a:pt x="4065955" y="4508500"/>
                </a:lnTo>
                <a:lnTo>
                  <a:pt x="4033748" y="4546600"/>
                </a:lnTo>
                <a:lnTo>
                  <a:pt x="4001249" y="4584700"/>
                </a:lnTo>
                <a:lnTo>
                  <a:pt x="3968470" y="4635500"/>
                </a:lnTo>
                <a:lnTo>
                  <a:pt x="3935438" y="4673600"/>
                </a:lnTo>
                <a:lnTo>
                  <a:pt x="3868610" y="4749800"/>
                </a:lnTo>
                <a:lnTo>
                  <a:pt x="3800881" y="4826000"/>
                </a:lnTo>
                <a:lnTo>
                  <a:pt x="3697770" y="4940300"/>
                </a:lnTo>
                <a:lnTo>
                  <a:pt x="3558006" y="5092700"/>
                </a:lnTo>
                <a:lnTo>
                  <a:pt x="3522726" y="5118100"/>
                </a:lnTo>
                <a:lnTo>
                  <a:pt x="3380651" y="5270500"/>
                </a:lnTo>
                <a:lnTo>
                  <a:pt x="3344951" y="5295900"/>
                </a:lnTo>
                <a:lnTo>
                  <a:pt x="3237598" y="5410200"/>
                </a:lnTo>
                <a:lnTo>
                  <a:pt x="3201771" y="5435600"/>
                </a:lnTo>
                <a:lnTo>
                  <a:pt x="3130131" y="5511800"/>
                </a:lnTo>
                <a:lnTo>
                  <a:pt x="3094342" y="5537200"/>
                </a:lnTo>
                <a:lnTo>
                  <a:pt x="3058579" y="5575300"/>
                </a:lnTo>
                <a:lnTo>
                  <a:pt x="3022854" y="5600700"/>
                </a:lnTo>
                <a:lnTo>
                  <a:pt x="2870657" y="5753100"/>
                </a:lnTo>
                <a:lnTo>
                  <a:pt x="2794774" y="5816600"/>
                </a:lnTo>
                <a:lnTo>
                  <a:pt x="2719044" y="5892800"/>
                </a:lnTo>
                <a:lnTo>
                  <a:pt x="2643492" y="5956300"/>
                </a:lnTo>
                <a:lnTo>
                  <a:pt x="2530525" y="6057900"/>
                </a:lnTo>
                <a:lnTo>
                  <a:pt x="2231707" y="6337300"/>
                </a:lnTo>
                <a:lnTo>
                  <a:pt x="2203564" y="7353300"/>
                </a:lnTo>
                <a:lnTo>
                  <a:pt x="2214080" y="7353300"/>
                </a:lnTo>
                <a:lnTo>
                  <a:pt x="2219185" y="7340600"/>
                </a:lnTo>
                <a:lnTo>
                  <a:pt x="2887332" y="6718300"/>
                </a:lnTo>
                <a:lnTo>
                  <a:pt x="3033560" y="6591300"/>
                </a:lnTo>
                <a:lnTo>
                  <a:pt x="3143961" y="6489700"/>
                </a:lnTo>
                <a:lnTo>
                  <a:pt x="3217862" y="6413500"/>
                </a:lnTo>
                <a:lnTo>
                  <a:pt x="3291967" y="6350000"/>
                </a:lnTo>
                <a:lnTo>
                  <a:pt x="3366236" y="6273800"/>
                </a:lnTo>
                <a:lnTo>
                  <a:pt x="3440646" y="6210300"/>
                </a:lnTo>
                <a:lnTo>
                  <a:pt x="3550247" y="6108700"/>
                </a:lnTo>
                <a:lnTo>
                  <a:pt x="3585375" y="6070600"/>
                </a:lnTo>
                <a:lnTo>
                  <a:pt x="3620554" y="6045200"/>
                </a:lnTo>
                <a:lnTo>
                  <a:pt x="3655758" y="6007100"/>
                </a:lnTo>
                <a:lnTo>
                  <a:pt x="3690988" y="5981700"/>
                </a:lnTo>
                <a:lnTo>
                  <a:pt x="3761486" y="5905500"/>
                </a:lnTo>
                <a:lnTo>
                  <a:pt x="3796728" y="5880100"/>
                </a:lnTo>
                <a:lnTo>
                  <a:pt x="3902354" y="5765800"/>
                </a:lnTo>
                <a:lnTo>
                  <a:pt x="3937495" y="5740400"/>
                </a:lnTo>
                <a:lnTo>
                  <a:pt x="4042587" y="5626100"/>
                </a:lnTo>
                <a:lnTo>
                  <a:pt x="4077487" y="5600700"/>
                </a:lnTo>
                <a:lnTo>
                  <a:pt x="4250499" y="5410200"/>
                </a:lnTo>
                <a:lnTo>
                  <a:pt x="4386631" y="5257800"/>
                </a:lnTo>
                <a:lnTo>
                  <a:pt x="4487024" y="5143500"/>
                </a:lnTo>
                <a:lnTo>
                  <a:pt x="4553001" y="5067300"/>
                </a:lnTo>
                <a:lnTo>
                  <a:pt x="4585678" y="5016500"/>
                </a:lnTo>
                <a:lnTo>
                  <a:pt x="4650371" y="4940300"/>
                </a:lnTo>
                <a:lnTo>
                  <a:pt x="4682363" y="4902200"/>
                </a:lnTo>
                <a:lnTo>
                  <a:pt x="4714113" y="4851400"/>
                </a:lnTo>
                <a:lnTo>
                  <a:pt x="4745596" y="4813300"/>
                </a:lnTo>
                <a:lnTo>
                  <a:pt x="4776825" y="4775200"/>
                </a:lnTo>
                <a:lnTo>
                  <a:pt x="4807775" y="4724400"/>
                </a:lnTo>
                <a:lnTo>
                  <a:pt x="4838446" y="4686300"/>
                </a:lnTo>
                <a:lnTo>
                  <a:pt x="4868824" y="4635500"/>
                </a:lnTo>
                <a:lnTo>
                  <a:pt x="4898898" y="4597400"/>
                </a:lnTo>
                <a:lnTo>
                  <a:pt x="4928667" y="4546600"/>
                </a:lnTo>
                <a:lnTo>
                  <a:pt x="4958118" y="4508500"/>
                </a:lnTo>
                <a:lnTo>
                  <a:pt x="4987239" y="4457700"/>
                </a:lnTo>
                <a:lnTo>
                  <a:pt x="5016017" y="4406900"/>
                </a:lnTo>
                <a:lnTo>
                  <a:pt x="5035181" y="4381500"/>
                </a:lnTo>
                <a:lnTo>
                  <a:pt x="5054498" y="4343400"/>
                </a:lnTo>
                <a:lnTo>
                  <a:pt x="5073942" y="4318000"/>
                </a:lnTo>
                <a:lnTo>
                  <a:pt x="5093487" y="4279900"/>
                </a:lnTo>
                <a:lnTo>
                  <a:pt x="5191480" y="4102100"/>
                </a:lnTo>
                <a:lnTo>
                  <a:pt x="5210899" y="4064000"/>
                </a:lnTo>
                <a:lnTo>
                  <a:pt x="5230190" y="4025900"/>
                </a:lnTo>
                <a:lnTo>
                  <a:pt x="5249303" y="3987800"/>
                </a:lnTo>
                <a:lnTo>
                  <a:pt x="5268226" y="3949700"/>
                </a:lnTo>
                <a:lnTo>
                  <a:pt x="5286921" y="3911600"/>
                </a:lnTo>
                <a:lnTo>
                  <a:pt x="5305336" y="3873500"/>
                </a:lnTo>
                <a:lnTo>
                  <a:pt x="5323459" y="3835400"/>
                </a:lnTo>
                <a:lnTo>
                  <a:pt x="5341239" y="3784600"/>
                </a:lnTo>
                <a:lnTo>
                  <a:pt x="5358663" y="3746500"/>
                </a:lnTo>
                <a:lnTo>
                  <a:pt x="5375694" y="3708400"/>
                </a:lnTo>
                <a:lnTo>
                  <a:pt x="5392293" y="3657600"/>
                </a:lnTo>
                <a:lnTo>
                  <a:pt x="5408422" y="3619500"/>
                </a:lnTo>
                <a:lnTo>
                  <a:pt x="5424055" y="3568700"/>
                </a:lnTo>
                <a:lnTo>
                  <a:pt x="5439168" y="3530600"/>
                </a:lnTo>
                <a:lnTo>
                  <a:pt x="5453710" y="3479800"/>
                </a:lnTo>
                <a:lnTo>
                  <a:pt x="5467655" y="3429000"/>
                </a:lnTo>
                <a:lnTo>
                  <a:pt x="5480977" y="3390900"/>
                </a:lnTo>
                <a:lnTo>
                  <a:pt x="5493639" y="3340100"/>
                </a:lnTo>
                <a:lnTo>
                  <a:pt x="5505602" y="3289300"/>
                </a:lnTo>
                <a:lnTo>
                  <a:pt x="5516842" y="3238500"/>
                </a:lnTo>
                <a:lnTo>
                  <a:pt x="5527319" y="3187700"/>
                </a:lnTo>
                <a:lnTo>
                  <a:pt x="5537009" y="3136900"/>
                </a:lnTo>
                <a:lnTo>
                  <a:pt x="5545874" y="3086100"/>
                </a:lnTo>
                <a:lnTo>
                  <a:pt x="5553875" y="3035300"/>
                </a:lnTo>
                <a:lnTo>
                  <a:pt x="5560987" y="2984500"/>
                </a:lnTo>
                <a:lnTo>
                  <a:pt x="5567184" y="2933700"/>
                </a:lnTo>
                <a:lnTo>
                  <a:pt x="5572417" y="2882900"/>
                </a:lnTo>
                <a:lnTo>
                  <a:pt x="5576659" y="2832100"/>
                </a:lnTo>
                <a:lnTo>
                  <a:pt x="5579872" y="2781300"/>
                </a:lnTo>
                <a:lnTo>
                  <a:pt x="5582043" y="2717800"/>
                </a:lnTo>
                <a:lnTo>
                  <a:pt x="5583123" y="266700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527300" y="496443"/>
            <a:ext cx="1809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10" dirty="0">
                <a:solidFill>
                  <a:srgbClr val="FFFFFF"/>
                </a:solidFill>
                <a:latin typeface="Arial"/>
                <a:cs typeface="Arial"/>
              </a:rPr>
              <a:t>08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0" name="object 26">
            <a:extLst>
              <a:ext uri="{FF2B5EF4-FFF2-40B4-BE49-F238E27FC236}">
                <a16:creationId xmlns:a16="http://schemas.microsoft.com/office/drawing/2014/main" id="{D34A86F8-FC03-689B-CA87-F348D12E55F6}"/>
              </a:ext>
            </a:extLst>
          </p:cNvPr>
          <p:cNvSpPr/>
          <p:nvPr/>
        </p:nvSpPr>
        <p:spPr>
          <a:xfrm>
            <a:off x="186297" y="200024"/>
            <a:ext cx="830988" cy="1219201"/>
          </a:xfrm>
          <a:custGeom>
            <a:avLst/>
            <a:gdLst/>
            <a:ahLst/>
            <a:cxnLst/>
            <a:rect l="l" t="t" r="r" b="b"/>
            <a:pathLst>
              <a:path w="353695" h="965200">
                <a:moveTo>
                  <a:pt x="107581" y="0"/>
                </a:moveTo>
                <a:lnTo>
                  <a:pt x="110413" y="120408"/>
                </a:lnTo>
                <a:lnTo>
                  <a:pt x="292" y="120167"/>
                </a:lnTo>
                <a:lnTo>
                  <a:pt x="0" y="257047"/>
                </a:lnTo>
                <a:lnTo>
                  <a:pt x="113804" y="257289"/>
                </a:lnTo>
                <a:lnTo>
                  <a:pt x="126237" y="964806"/>
                </a:lnTo>
                <a:lnTo>
                  <a:pt x="230339" y="964806"/>
                </a:lnTo>
                <a:lnTo>
                  <a:pt x="245821" y="257581"/>
                </a:lnTo>
                <a:lnTo>
                  <a:pt x="353034" y="257809"/>
                </a:lnTo>
                <a:lnTo>
                  <a:pt x="353339" y="120942"/>
                </a:lnTo>
                <a:lnTo>
                  <a:pt x="249999" y="120713"/>
                </a:lnTo>
                <a:lnTo>
                  <a:pt x="253568" y="330"/>
                </a:lnTo>
                <a:lnTo>
                  <a:pt x="107581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5C1C1E-C31C-1628-09A5-AEDA0898CD7A}"/>
              </a:ext>
            </a:extLst>
          </p:cNvPr>
          <p:cNvSpPr txBox="1"/>
          <p:nvPr/>
        </p:nvSpPr>
        <p:spPr>
          <a:xfrm>
            <a:off x="-292100" y="5271378"/>
            <a:ext cx="686153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5895" algn="ctr"/>
            <a:r>
              <a:rPr lang="en-GB" sz="2800" b="1" i="1" spc="60" dirty="0">
                <a:solidFill>
                  <a:srgbClr val="BC9955"/>
                </a:solidFill>
                <a:cs typeface="Arial" panose="020B0604020202020204" pitchFamily="34" charset="0"/>
              </a:rPr>
              <a:t>Christ &amp; child-centred</a:t>
            </a:r>
          </a:p>
          <a:p>
            <a:pPr marL="175895" algn="ctr"/>
            <a:r>
              <a:rPr lang="en-GB" sz="2800" b="1" i="1" spc="60" dirty="0">
                <a:solidFill>
                  <a:srgbClr val="BC9955"/>
                </a:solidFill>
                <a:cs typeface="Arial" panose="020B0604020202020204" pitchFamily="34" charset="0"/>
              </a:rPr>
              <a:t>Inclusive &amp; consultative</a:t>
            </a:r>
          </a:p>
          <a:p>
            <a:pPr marL="175895" algn="ctr"/>
            <a:r>
              <a:rPr lang="en-GB" sz="2800" b="1" i="1" spc="60" dirty="0">
                <a:solidFill>
                  <a:srgbClr val="BC9955"/>
                </a:solidFill>
                <a:cs typeface="Arial" panose="020B0604020202020204" pitchFamily="34" charset="0"/>
              </a:rPr>
              <a:t>Caring</a:t>
            </a:r>
          </a:p>
          <a:p>
            <a:pPr marL="175895" algn="ctr"/>
            <a:r>
              <a:rPr lang="en-GB" sz="2800" b="1" i="1" spc="60" dirty="0">
                <a:solidFill>
                  <a:srgbClr val="BC9955"/>
                </a:solidFill>
                <a:cs typeface="Arial" panose="020B0604020202020204" pitchFamily="34" charset="0"/>
              </a:rPr>
              <a:t>Transparent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EF03D3-40FD-7966-4D30-AB222A72DEC5}"/>
              </a:ext>
            </a:extLst>
          </p:cNvPr>
          <p:cNvSpPr txBox="1"/>
          <p:nvPr/>
        </p:nvSpPr>
        <p:spPr>
          <a:xfrm>
            <a:off x="617787" y="465118"/>
            <a:ext cx="94578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6D1229"/>
                </a:solidFill>
              </a:rPr>
              <a:t>Vision:  </a:t>
            </a:r>
          </a:p>
          <a:p>
            <a:pPr algn="ctr"/>
            <a:r>
              <a:rPr lang="en-GB" sz="2400" b="1" i="1" dirty="0">
                <a:solidFill>
                  <a:srgbClr val="BF9656"/>
                </a:solidFill>
              </a:rPr>
              <a:t>To be a leading provider of outstanding, sustainable Catholic education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D9E39B-EB72-EDE7-C33B-4E728BFD7797}"/>
              </a:ext>
            </a:extLst>
          </p:cNvPr>
          <p:cNvSpPr txBox="1"/>
          <p:nvPr/>
        </p:nvSpPr>
        <p:spPr>
          <a:xfrm>
            <a:off x="-1" y="1715644"/>
            <a:ext cx="10693399" cy="2846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6D1229"/>
                </a:solidFill>
              </a:rPr>
              <a:t>Mission: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 i="1" dirty="0">
                <a:solidFill>
                  <a:srgbClr val="BF9656"/>
                </a:solidFill>
              </a:rPr>
              <a:t>1. Provide outstanding and sustainable catholic education from nursery to sixth form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 i="1" dirty="0">
                <a:solidFill>
                  <a:srgbClr val="BF9656"/>
                </a:solidFill>
              </a:rPr>
              <a:t>2. Provide high quality teaching and learning &amp; enrichment opportunities to our students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 i="1" dirty="0">
                <a:solidFill>
                  <a:srgbClr val="BF9656"/>
                </a:solidFill>
              </a:rPr>
              <a:t>3. Be an employer of choice with excellent training &amp; development opportunities for staff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 i="1" dirty="0">
                <a:solidFill>
                  <a:srgbClr val="BF9656"/>
                </a:solidFill>
              </a:rPr>
              <a:t>4. Be a Trust of choice for families in our local communities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 i="1" dirty="0">
                <a:solidFill>
                  <a:srgbClr val="BF9656"/>
                </a:solidFill>
              </a:rPr>
              <a:t>5. Grow by supporting catholic schools to join our Trust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AAE1ED-9A1B-DEEA-DD1C-554426EF969A}"/>
              </a:ext>
            </a:extLst>
          </p:cNvPr>
          <p:cNvSpPr txBox="1"/>
          <p:nvPr/>
        </p:nvSpPr>
        <p:spPr>
          <a:xfrm>
            <a:off x="4388120" y="5486821"/>
            <a:ext cx="53485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5895" algn="ctr"/>
            <a:r>
              <a:rPr lang="en-GB" sz="2800" b="1" i="1" spc="60" dirty="0">
                <a:solidFill>
                  <a:srgbClr val="BC9955"/>
                </a:solidFill>
                <a:cs typeface="Arial" panose="020B0604020202020204" pitchFamily="34" charset="0"/>
              </a:rPr>
              <a:t>Strategic</a:t>
            </a:r>
          </a:p>
          <a:p>
            <a:pPr marL="175895" algn="ctr"/>
            <a:r>
              <a:rPr lang="en-GB" sz="2800" b="1" i="1" spc="60" dirty="0">
                <a:solidFill>
                  <a:srgbClr val="BC9955"/>
                </a:solidFill>
                <a:cs typeface="Arial" panose="020B0604020202020204" pitchFamily="34" charset="0"/>
              </a:rPr>
              <a:t>Professional </a:t>
            </a:r>
          </a:p>
          <a:p>
            <a:pPr marL="175895" algn="ctr"/>
            <a:r>
              <a:rPr lang="en-GB" sz="2800" b="1" i="1" spc="60" dirty="0">
                <a:solidFill>
                  <a:srgbClr val="BC9955"/>
                </a:solidFill>
                <a:cs typeface="Arial" panose="020B0604020202020204" pitchFamily="34" charset="0"/>
              </a:rPr>
              <a:t>Accountable  </a:t>
            </a:r>
            <a:endParaRPr lang="en-GB" sz="2800" i="1" dirty="0">
              <a:solidFill>
                <a:srgbClr val="BC9955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0721A0-D6EA-B30C-9222-3B3335464376}"/>
              </a:ext>
            </a:extLst>
          </p:cNvPr>
          <p:cNvSpPr txBox="1"/>
          <p:nvPr/>
        </p:nvSpPr>
        <p:spPr>
          <a:xfrm>
            <a:off x="2425699" y="4654805"/>
            <a:ext cx="584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6D1229"/>
                </a:solidFill>
              </a:rPr>
              <a:t>Values:</a:t>
            </a:r>
          </a:p>
        </p:txBody>
      </p:sp>
    </p:spTree>
    <p:extLst>
      <p:ext uri="{BB962C8B-B14F-4D97-AF65-F5344CB8AC3E}">
        <p14:creationId xmlns:p14="http://schemas.microsoft.com/office/powerpoint/2010/main" val="3269033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742D68E7-0AA2-EDE7-2FAD-3BF8878CA7F2}"/>
              </a:ext>
            </a:extLst>
          </p:cNvPr>
          <p:cNvSpPr/>
          <p:nvPr/>
        </p:nvSpPr>
        <p:spPr>
          <a:xfrm>
            <a:off x="0" y="166979"/>
            <a:ext cx="5583555" cy="7393305"/>
          </a:xfrm>
          <a:custGeom>
            <a:avLst/>
            <a:gdLst/>
            <a:ahLst/>
            <a:cxnLst/>
            <a:rect l="l" t="t" r="r" b="b"/>
            <a:pathLst>
              <a:path w="5583555" h="7393305">
                <a:moveTo>
                  <a:pt x="849274" y="7353300"/>
                </a:moveTo>
                <a:lnTo>
                  <a:pt x="822909" y="6337300"/>
                </a:lnTo>
                <a:lnTo>
                  <a:pt x="754697" y="6273800"/>
                </a:lnTo>
                <a:lnTo>
                  <a:pt x="720712" y="6235700"/>
                </a:lnTo>
                <a:lnTo>
                  <a:pt x="686930" y="6210300"/>
                </a:lnTo>
                <a:lnTo>
                  <a:pt x="653465" y="6172200"/>
                </a:lnTo>
                <a:lnTo>
                  <a:pt x="582206" y="6108700"/>
                </a:lnTo>
                <a:lnTo>
                  <a:pt x="510895" y="6032500"/>
                </a:lnTo>
                <a:lnTo>
                  <a:pt x="439521" y="5969000"/>
                </a:lnTo>
                <a:lnTo>
                  <a:pt x="368084" y="5892800"/>
                </a:lnTo>
                <a:lnTo>
                  <a:pt x="296545" y="5829300"/>
                </a:lnTo>
                <a:lnTo>
                  <a:pt x="189992" y="5727700"/>
                </a:lnTo>
                <a:lnTo>
                  <a:pt x="47269" y="5575300"/>
                </a:lnTo>
                <a:lnTo>
                  <a:pt x="0" y="5537200"/>
                </a:lnTo>
                <a:lnTo>
                  <a:pt x="0" y="6553200"/>
                </a:lnTo>
                <a:lnTo>
                  <a:pt x="37388" y="6591300"/>
                </a:lnTo>
                <a:lnTo>
                  <a:pt x="72834" y="6629400"/>
                </a:lnTo>
                <a:lnTo>
                  <a:pt x="108254" y="6654800"/>
                </a:lnTo>
                <a:lnTo>
                  <a:pt x="143624" y="6692900"/>
                </a:lnTo>
                <a:lnTo>
                  <a:pt x="217284" y="6769100"/>
                </a:lnTo>
                <a:lnTo>
                  <a:pt x="254304" y="6794500"/>
                </a:lnTo>
                <a:lnTo>
                  <a:pt x="402564" y="6946900"/>
                </a:lnTo>
                <a:lnTo>
                  <a:pt x="439432" y="6972300"/>
                </a:lnTo>
                <a:lnTo>
                  <a:pt x="512572" y="7048500"/>
                </a:lnTo>
                <a:lnTo>
                  <a:pt x="548754" y="7073900"/>
                </a:lnTo>
                <a:lnTo>
                  <a:pt x="584619" y="7112000"/>
                </a:lnTo>
                <a:lnTo>
                  <a:pt x="620102" y="7137400"/>
                </a:lnTo>
                <a:lnTo>
                  <a:pt x="655154" y="7175500"/>
                </a:lnTo>
                <a:lnTo>
                  <a:pt x="723811" y="7239000"/>
                </a:lnTo>
                <a:lnTo>
                  <a:pt x="786549" y="7289800"/>
                </a:lnTo>
                <a:lnTo>
                  <a:pt x="817905" y="7327900"/>
                </a:lnTo>
                <a:lnTo>
                  <a:pt x="849274" y="7353300"/>
                </a:lnTo>
                <a:close/>
              </a:path>
              <a:path w="5583555" h="7393305">
                <a:moveTo>
                  <a:pt x="2944291" y="3001810"/>
                </a:moveTo>
                <a:lnTo>
                  <a:pt x="2100122" y="3001810"/>
                </a:lnTo>
                <a:lnTo>
                  <a:pt x="2127072" y="2018284"/>
                </a:lnTo>
                <a:lnTo>
                  <a:pt x="934504" y="2018284"/>
                </a:lnTo>
                <a:lnTo>
                  <a:pt x="959827" y="3001810"/>
                </a:lnTo>
                <a:lnTo>
                  <a:pt x="60261" y="3001810"/>
                </a:lnTo>
                <a:lnTo>
                  <a:pt x="60261" y="4119956"/>
                </a:lnTo>
                <a:lnTo>
                  <a:pt x="989939" y="4119956"/>
                </a:lnTo>
                <a:lnTo>
                  <a:pt x="1075436" y="7393025"/>
                </a:lnTo>
                <a:lnTo>
                  <a:pt x="1978190" y="7393025"/>
                </a:lnTo>
                <a:lnTo>
                  <a:pt x="2068461" y="4119956"/>
                </a:lnTo>
                <a:lnTo>
                  <a:pt x="2944291" y="4119956"/>
                </a:lnTo>
                <a:lnTo>
                  <a:pt x="2944291" y="3001810"/>
                </a:lnTo>
                <a:close/>
              </a:path>
              <a:path w="5583555" h="7393305">
                <a:moveTo>
                  <a:pt x="5583123" y="2667000"/>
                </a:moveTo>
                <a:lnTo>
                  <a:pt x="5583072" y="2616200"/>
                </a:lnTo>
                <a:lnTo>
                  <a:pt x="5581878" y="2552700"/>
                </a:lnTo>
                <a:lnTo>
                  <a:pt x="5579491" y="2501900"/>
                </a:lnTo>
                <a:lnTo>
                  <a:pt x="5575884" y="2438400"/>
                </a:lnTo>
                <a:lnTo>
                  <a:pt x="5571033" y="2387600"/>
                </a:lnTo>
                <a:lnTo>
                  <a:pt x="5564886" y="2324100"/>
                </a:lnTo>
                <a:lnTo>
                  <a:pt x="5557431" y="2260600"/>
                </a:lnTo>
                <a:lnTo>
                  <a:pt x="5548617" y="2209800"/>
                </a:lnTo>
                <a:lnTo>
                  <a:pt x="5538419" y="2146300"/>
                </a:lnTo>
                <a:lnTo>
                  <a:pt x="5526798" y="2082800"/>
                </a:lnTo>
                <a:lnTo>
                  <a:pt x="5516613" y="2044700"/>
                </a:lnTo>
                <a:lnTo>
                  <a:pt x="5505602" y="1993900"/>
                </a:lnTo>
                <a:lnTo>
                  <a:pt x="5493753" y="1943100"/>
                </a:lnTo>
                <a:lnTo>
                  <a:pt x="5481104" y="1905000"/>
                </a:lnTo>
                <a:lnTo>
                  <a:pt x="5467642" y="1854200"/>
                </a:lnTo>
                <a:lnTo>
                  <a:pt x="5453380" y="1803400"/>
                </a:lnTo>
                <a:lnTo>
                  <a:pt x="5438343" y="1765300"/>
                </a:lnTo>
                <a:lnTo>
                  <a:pt x="5422519" y="1714500"/>
                </a:lnTo>
                <a:lnTo>
                  <a:pt x="5405933" y="1676400"/>
                </a:lnTo>
                <a:lnTo>
                  <a:pt x="5388584" y="1625600"/>
                </a:lnTo>
                <a:lnTo>
                  <a:pt x="5370487" y="1587500"/>
                </a:lnTo>
                <a:lnTo>
                  <a:pt x="5351640" y="1536700"/>
                </a:lnTo>
                <a:lnTo>
                  <a:pt x="5332069" y="1498600"/>
                </a:lnTo>
                <a:lnTo>
                  <a:pt x="5311787" y="1460500"/>
                </a:lnTo>
                <a:lnTo>
                  <a:pt x="5290782" y="1409700"/>
                </a:lnTo>
                <a:lnTo>
                  <a:pt x="5269077" y="1371600"/>
                </a:lnTo>
                <a:lnTo>
                  <a:pt x="5246675" y="1333500"/>
                </a:lnTo>
                <a:lnTo>
                  <a:pt x="5223586" y="1295400"/>
                </a:lnTo>
                <a:lnTo>
                  <a:pt x="5199837" y="1257300"/>
                </a:lnTo>
                <a:lnTo>
                  <a:pt x="5175402" y="1219200"/>
                </a:lnTo>
                <a:lnTo>
                  <a:pt x="5150320" y="1181100"/>
                </a:lnTo>
                <a:lnTo>
                  <a:pt x="5124589" y="1143000"/>
                </a:lnTo>
                <a:lnTo>
                  <a:pt x="5098224" y="1104900"/>
                </a:lnTo>
                <a:lnTo>
                  <a:pt x="5071224" y="1066800"/>
                </a:lnTo>
                <a:lnTo>
                  <a:pt x="5043614" y="1028700"/>
                </a:lnTo>
                <a:lnTo>
                  <a:pt x="5015382" y="990600"/>
                </a:lnTo>
                <a:lnTo>
                  <a:pt x="4986553" y="952500"/>
                </a:lnTo>
                <a:lnTo>
                  <a:pt x="4957140" y="914400"/>
                </a:lnTo>
                <a:lnTo>
                  <a:pt x="4927130" y="889000"/>
                </a:lnTo>
                <a:lnTo>
                  <a:pt x="4896561" y="850900"/>
                </a:lnTo>
                <a:lnTo>
                  <a:pt x="4865421" y="812800"/>
                </a:lnTo>
                <a:lnTo>
                  <a:pt x="4833721" y="787400"/>
                </a:lnTo>
                <a:lnTo>
                  <a:pt x="4801476" y="749300"/>
                </a:lnTo>
                <a:lnTo>
                  <a:pt x="4768710" y="723900"/>
                </a:lnTo>
                <a:lnTo>
                  <a:pt x="4735398" y="685800"/>
                </a:lnTo>
                <a:lnTo>
                  <a:pt x="4701578" y="660400"/>
                </a:lnTo>
                <a:lnTo>
                  <a:pt x="4667250" y="622300"/>
                </a:lnTo>
                <a:lnTo>
                  <a:pt x="4632426" y="596900"/>
                </a:lnTo>
                <a:lnTo>
                  <a:pt x="4561306" y="546100"/>
                </a:lnTo>
                <a:lnTo>
                  <a:pt x="4525035" y="508000"/>
                </a:lnTo>
                <a:lnTo>
                  <a:pt x="4451121" y="457200"/>
                </a:lnTo>
                <a:lnTo>
                  <a:pt x="4413491" y="431800"/>
                </a:lnTo>
                <a:lnTo>
                  <a:pt x="4336948" y="381000"/>
                </a:lnTo>
                <a:lnTo>
                  <a:pt x="4298048" y="355600"/>
                </a:lnTo>
                <a:lnTo>
                  <a:pt x="4258729" y="342900"/>
                </a:lnTo>
                <a:lnTo>
                  <a:pt x="4178935" y="292100"/>
                </a:lnTo>
                <a:lnTo>
                  <a:pt x="4138460" y="279400"/>
                </a:lnTo>
                <a:lnTo>
                  <a:pt x="4056418" y="228600"/>
                </a:lnTo>
                <a:lnTo>
                  <a:pt x="3972979" y="203200"/>
                </a:lnTo>
                <a:lnTo>
                  <a:pt x="3930751" y="177800"/>
                </a:lnTo>
                <a:lnTo>
                  <a:pt x="3845344" y="152400"/>
                </a:lnTo>
                <a:lnTo>
                  <a:pt x="3802176" y="127000"/>
                </a:lnTo>
                <a:lnTo>
                  <a:pt x="3582098" y="63500"/>
                </a:lnTo>
                <a:lnTo>
                  <a:pt x="3537305" y="63500"/>
                </a:lnTo>
                <a:lnTo>
                  <a:pt x="3446996" y="38100"/>
                </a:lnTo>
                <a:lnTo>
                  <a:pt x="3401517" y="38100"/>
                </a:lnTo>
                <a:lnTo>
                  <a:pt x="3355810" y="25400"/>
                </a:lnTo>
                <a:lnTo>
                  <a:pt x="3309912" y="25400"/>
                </a:lnTo>
                <a:lnTo>
                  <a:pt x="3263823" y="12700"/>
                </a:lnTo>
                <a:lnTo>
                  <a:pt x="3217545" y="12700"/>
                </a:lnTo>
                <a:lnTo>
                  <a:pt x="3171088" y="0"/>
                </a:lnTo>
                <a:lnTo>
                  <a:pt x="2841815" y="0"/>
                </a:lnTo>
                <a:lnTo>
                  <a:pt x="2794292" y="12700"/>
                </a:lnTo>
                <a:lnTo>
                  <a:pt x="2699004" y="12700"/>
                </a:lnTo>
                <a:lnTo>
                  <a:pt x="2651239" y="25400"/>
                </a:lnTo>
                <a:lnTo>
                  <a:pt x="2599842" y="25400"/>
                </a:lnTo>
                <a:lnTo>
                  <a:pt x="2498369" y="50800"/>
                </a:lnTo>
                <a:lnTo>
                  <a:pt x="2448293" y="50800"/>
                </a:lnTo>
                <a:lnTo>
                  <a:pt x="2204275" y="114300"/>
                </a:lnTo>
                <a:lnTo>
                  <a:pt x="2156701" y="139700"/>
                </a:lnTo>
                <a:lnTo>
                  <a:pt x="2016340" y="177800"/>
                </a:lnTo>
                <a:lnTo>
                  <a:pt x="1970316" y="203200"/>
                </a:lnTo>
                <a:lnTo>
                  <a:pt x="1924672" y="215900"/>
                </a:lnTo>
                <a:lnTo>
                  <a:pt x="1834464" y="266700"/>
                </a:lnTo>
                <a:lnTo>
                  <a:pt x="1789912" y="279400"/>
                </a:lnTo>
                <a:lnTo>
                  <a:pt x="1701825" y="330200"/>
                </a:lnTo>
                <a:lnTo>
                  <a:pt x="1529651" y="431800"/>
                </a:lnTo>
                <a:lnTo>
                  <a:pt x="1312227" y="304800"/>
                </a:lnTo>
                <a:lnTo>
                  <a:pt x="1267955" y="279400"/>
                </a:lnTo>
                <a:lnTo>
                  <a:pt x="1223416" y="266700"/>
                </a:lnTo>
                <a:lnTo>
                  <a:pt x="1133576" y="215900"/>
                </a:lnTo>
                <a:lnTo>
                  <a:pt x="1088263" y="203200"/>
                </a:lnTo>
                <a:lnTo>
                  <a:pt x="1042695" y="177800"/>
                </a:lnTo>
                <a:lnTo>
                  <a:pt x="950798" y="152400"/>
                </a:lnTo>
                <a:lnTo>
                  <a:pt x="904468" y="127000"/>
                </a:lnTo>
                <a:lnTo>
                  <a:pt x="621284" y="50800"/>
                </a:lnTo>
                <a:lnTo>
                  <a:pt x="573227" y="50800"/>
                </a:lnTo>
                <a:lnTo>
                  <a:pt x="476377" y="25400"/>
                </a:lnTo>
                <a:lnTo>
                  <a:pt x="427596" y="25400"/>
                </a:lnTo>
                <a:lnTo>
                  <a:pt x="378574" y="12700"/>
                </a:lnTo>
                <a:lnTo>
                  <a:pt x="279806" y="12700"/>
                </a:lnTo>
                <a:lnTo>
                  <a:pt x="230073" y="0"/>
                </a:lnTo>
                <a:lnTo>
                  <a:pt x="0" y="0"/>
                </a:lnTo>
                <a:lnTo>
                  <a:pt x="0" y="723900"/>
                </a:lnTo>
                <a:lnTo>
                  <a:pt x="193979" y="723900"/>
                </a:lnTo>
                <a:lnTo>
                  <a:pt x="244246" y="736600"/>
                </a:lnTo>
                <a:lnTo>
                  <a:pt x="343471" y="736600"/>
                </a:lnTo>
                <a:lnTo>
                  <a:pt x="441007" y="762000"/>
                </a:lnTo>
                <a:lnTo>
                  <a:pt x="489178" y="762000"/>
                </a:lnTo>
                <a:lnTo>
                  <a:pt x="678180" y="812800"/>
                </a:lnTo>
                <a:lnTo>
                  <a:pt x="724573" y="838200"/>
                </a:lnTo>
                <a:lnTo>
                  <a:pt x="770648" y="850900"/>
                </a:lnTo>
                <a:lnTo>
                  <a:pt x="816419" y="876300"/>
                </a:lnTo>
                <a:lnTo>
                  <a:pt x="861910" y="889000"/>
                </a:lnTo>
                <a:lnTo>
                  <a:pt x="907122" y="914400"/>
                </a:lnTo>
                <a:lnTo>
                  <a:pt x="1173289" y="1066800"/>
                </a:lnTo>
                <a:lnTo>
                  <a:pt x="1216914" y="1104900"/>
                </a:lnTo>
                <a:lnTo>
                  <a:pt x="1260386" y="1130300"/>
                </a:lnTo>
                <a:lnTo>
                  <a:pt x="1303680" y="1168400"/>
                </a:lnTo>
                <a:lnTo>
                  <a:pt x="1530146" y="1346200"/>
                </a:lnTo>
                <a:lnTo>
                  <a:pt x="1756117" y="1168400"/>
                </a:lnTo>
                <a:lnTo>
                  <a:pt x="1796503" y="1130300"/>
                </a:lnTo>
                <a:lnTo>
                  <a:pt x="1878393" y="1079500"/>
                </a:lnTo>
                <a:lnTo>
                  <a:pt x="1919935" y="1041400"/>
                </a:lnTo>
                <a:lnTo>
                  <a:pt x="2047087" y="965200"/>
                </a:lnTo>
                <a:lnTo>
                  <a:pt x="2090331" y="952500"/>
                </a:lnTo>
                <a:lnTo>
                  <a:pt x="2178202" y="901700"/>
                </a:lnTo>
                <a:lnTo>
                  <a:pt x="2222855" y="889000"/>
                </a:lnTo>
                <a:lnTo>
                  <a:pt x="2267978" y="863600"/>
                </a:lnTo>
                <a:lnTo>
                  <a:pt x="2359723" y="838200"/>
                </a:lnTo>
                <a:lnTo>
                  <a:pt x="2406370" y="812800"/>
                </a:lnTo>
                <a:lnTo>
                  <a:pt x="2598305" y="762000"/>
                </a:lnTo>
                <a:lnTo>
                  <a:pt x="2647683" y="762000"/>
                </a:lnTo>
                <a:lnTo>
                  <a:pt x="2748178" y="736600"/>
                </a:lnTo>
                <a:lnTo>
                  <a:pt x="2842539" y="736600"/>
                </a:lnTo>
                <a:lnTo>
                  <a:pt x="2889542" y="723900"/>
                </a:lnTo>
                <a:lnTo>
                  <a:pt x="3122180" y="723900"/>
                </a:lnTo>
                <a:lnTo>
                  <a:pt x="3168104" y="736600"/>
                </a:lnTo>
                <a:lnTo>
                  <a:pt x="3213785" y="736600"/>
                </a:lnTo>
                <a:lnTo>
                  <a:pt x="3259213" y="749300"/>
                </a:lnTo>
                <a:lnTo>
                  <a:pt x="3304362" y="749300"/>
                </a:lnTo>
                <a:lnTo>
                  <a:pt x="3393757" y="774700"/>
                </a:lnTo>
                <a:lnTo>
                  <a:pt x="3437979" y="774700"/>
                </a:lnTo>
                <a:lnTo>
                  <a:pt x="3525355" y="800100"/>
                </a:lnTo>
                <a:lnTo>
                  <a:pt x="3568484" y="825500"/>
                </a:lnTo>
                <a:lnTo>
                  <a:pt x="3695395" y="863600"/>
                </a:lnTo>
                <a:lnTo>
                  <a:pt x="3736822" y="889000"/>
                </a:lnTo>
                <a:lnTo>
                  <a:pt x="3777792" y="901700"/>
                </a:lnTo>
                <a:lnTo>
                  <a:pt x="3818267" y="927100"/>
                </a:lnTo>
                <a:lnTo>
                  <a:pt x="3858234" y="939800"/>
                </a:lnTo>
                <a:lnTo>
                  <a:pt x="3897693" y="965200"/>
                </a:lnTo>
                <a:lnTo>
                  <a:pt x="3974960" y="1016000"/>
                </a:lnTo>
                <a:lnTo>
                  <a:pt x="4012755" y="1041400"/>
                </a:lnTo>
                <a:lnTo>
                  <a:pt x="4049953" y="1066800"/>
                </a:lnTo>
                <a:lnTo>
                  <a:pt x="4086542" y="1092200"/>
                </a:lnTo>
                <a:lnTo>
                  <a:pt x="4122509" y="1117600"/>
                </a:lnTo>
                <a:lnTo>
                  <a:pt x="4157840" y="1143000"/>
                </a:lnTo>
                <a:lnTo>
                  <a:pt x="4192498" y="1168400"/>
                </a:lnTo>
                <a:lnTo>
                  <a:pt x="4226496" y="1206500"/>
                </a:lnTo>
                <a:lnTo>
                  <a:pt x="4259783" y="1231900"/>
                </a:lnTo>
                <a:lnTo>
                  <a:pt x="4292371" y="1270000"/>
                </a:lnTo>
                <a:lnTo>
                  <a:pt x="4324223" y="1295400"/>
                </a:lnTo>
                <a:lnTo>
                  <a:pt x="4355338" y="1333500"/>
                </a:lnTo>
                <a:lnTo>
                  <a:pt x="4385678" y="1371600"/>
                </a:lnTo>
                <a:lnTo>
                  <a:pt x="4415244" y="1397000"/>
                </a:lnTo>
                <a:lnTo>
                  <a:pt x="4444009" y="1435100"/>
                </a:lnTo>
                <a:lnTo>
                  <a:pt x="4471949" y="1473200"/>
                </a:lnTo>
                <a:lnTo>
                  <a:pt x="4499064" y="1511300"/>
                </a:lnTo>
                <a:lnTo>
                  <a:pt x="4525327" y="1549400"/>
                </a:lnTo>
                <a:lnTo>
                  <a:pt x="4550727" y="1587500"/>
                </a:lnTo>
                <a:lnTo>
                  <a:pt x="4575238" y="1625600"/>
                </a:lnTo>
                <a:lnTo>
                  <a:pt x="4598848" y="1663700"/>
                </a:lnTo>
                <a:lnTo>
                  <a:pt x="4621530" y="1701800"/>
                </a:lnTo>
                <a:lnTo>
                  <a:pt x="4643272" y="1739900"/>
                </a:lnTo>
                <a:lnTo>
                  <a:pt x="4664075" y="1790700"/>
                </a:lnTo>
                <a:lnTo>
                  <a:pt x="4683887" y="1828800"/>
                </a:lnTo>
                <a:lnTo>
                  <a:pt x="4702721" y="1866900"/>
                </a:lnTo>
                <a:lnTo>
                  <a:pt x="4720539" y="1917700"/>
                </a:lnTo>
                <a:lnTo>
                  <a:pt x="4737341" y="1955800"/>
                </a:lnTo>
                <a:lnTo>
                  <a:pt x="4753089" y="2006600"/>
                </a:lnTo>
                <a:lnTo>
                  <a:pt x="4767783" y="2044700"/>
                </a:lnTo>
                <a:lnTo>
                  <a:pt x="4781397" y="2095500"/>
                </a:lnTo>
                <a:lnTo>
                  <a:pt x="4793920" y="2133600"/>
                </a:lnTo>
                <a:lnTo>
                  <a:pt x="4805337" y="2184400"/>
                </a:lnTo>
                <a:lnTo>
                  <a:pt x="4815611" y="2235200"/>
                </a:lnTo>
                <a:lnTo>
                  <a:pt x="4826546" y="2286000"/>
                </a:lnTo>
                <a:lnTo>
                  <a:pt x="4835652" y="2349500"/>
                </a:lnTo>
                <a:lnTo>
                  <a:pt x="4843018" y="2400300"/>
                </a:lnTo>
                <a:lnTo>
                  <a:pt x="4848669" y="2463800"/>
                </a:lnTo>
                <a:lnTo>
                  <a:pt x="4852682" y="2514600"/>
                </a:lnTo>
                <a:lnTo>
                  <a:pt x="4855095" y="2578100"/>
                </a:lnTo>
                <a:lnTo>
                  <a:pt x="4855972" y="2628900"/>
                </a:lnTo>
                <a:lnTo>
                  <a:pt x="4855375" y="2679700"/>
                </a:lnTo>
                <a:lnTo>
                  <a:pt x="4853343" y="2730500"/>
                </a:lnTo>
                <a:lnTo>
                  <a:pt x="4849939" y="2781300"/>
                </a:lnTo>
                <a:lnTo>
                  <a:pt x="4845202" y="2844800"/>
                </a:lnTo>
                <a:lnTo>
                  <a:pt x="4839208" y="2895600"/>
                </a:lnTo>
                <a:lnTo>
                  <a:pt x="4832007" y="2946400"/>
                </a:lnTo>
                <a:lnTo>
                  <a:pt x="4823650" y="2997200"/>
                </a:lnTo>
                <a:lnTo>
                  <a:pt x="4814189" y="3048000"/>
                </a:lnTo>
                <a:lnTo>
                  <a:pt x="4803673" y="3098800"/>
                </a:lnTo>
                <a:lnTo>
                  <a:pt x="4792167" y="3136900"/>
                </a:lnTo>
                <a:lnTo>
                  <a:pt x="4779721" y="3187700"/>
                </a:lnTo>
                <a:lnTo>
                  <a:pt x="4766399" y="3238500"/>
                </a:lnTo>
                <a:lnTo>
                  <a:pt x="4752238" y="3289300"/>
                </a:lnTo>
                <a:lnTo>
                  <a:pt x="4737303" y="3327400"/>
                </a:lnTo>
                <a:lnTo>
                  <a:pt x="4721644" y="3378200"/>
                </a:lnTo>
                <a:lnTo>
                  <a:pt x="4705324" y="3416300"/>
                </a:lnTo>
                <a:lnTo>
                  <a:pt x="4688383" y="3467100"/>
                </a:lnTo>
                <a:lnTo>
                  <a:pt x="4670895" y="3505200"/>
                </a:lnTo>
                <a:lnTo>
                  <a:pt x="4652899" y="3556000"/>
                </a:lnTo>
                <a:lnTo>
                  <a:pt x="4634458" y="3594100"/>
                </a:lnTo>
                <a:lnTo>
                  <a:pt x="4615612" y="3632200"/>
                </a:lnTo>
                <a:lnTo>
                  <a:pt x="4596435" y="3670300"/>
                </a:lnTo>
                <a:lnTo>
                  <a:pt x="4576965" y="3708400"/>
                </a:lnTo>
                <a:lnTo>
                  <a:pt x="4557268" y="3746500"/>
                </a:lnTo>
                <a:lnTo>
                  <a:pt x="4537392" y="3784600"/>
                </a:lnTo>
                <a:lnTo>
                  <a:pt x="4457217" y="3937000"/>
                </a:lnTo>
                <a:lnTo>
                  <a:pt x="4437278" y="3962400"/>
                </a:lnTo>
                <a:lnTo>
                  <a:pt x="4417492" y="4000500"/>
                </a:lnTo>
                <a:lnTo>
                  <a:pt x="4397895" y="4025900"/>
                </a:lnTo>
                <a:lnTo>
                  <a:pt x="4369638" y="4076700"/>
                </a:lnTo>
                <a:lnTo>
                  <a:pt x="4340961" y="4127500"/>
                </a:lnTo>
                <a:lnTo>
                  <a:pt x="4311866" y="4165600"/>
                </a:lnTo>
                <a:lnTo>
                  <a:pt x="4282389" y="4203700"/>
                </a:lnTo>
                <a:lnTo>
                  <a:pt x="4252531" y="4254500"/>
                </a:lnTo>
                <a:lnTo>
                  <a:pt x="4222293" y="4292600"/>
                </a:lnTo>
                <a:lnTo>
                  <a:pt x="4191698" y="4343400"/>
                </a:lnTo>
                <a:lnTo>
                  <a:pt x="4160748" y="4381500"/>
                </a:lnTo>
                <a:lnTo>
                  <a:pt x="4129481" y="4419600"/>
                </a:lnTo>
                <a:lnTo>
                  <a:pt x="4097871" y="4470400"/>
                </a:lnTo>
                <a:lnTo>
                  <a:pt x="4065955" y="4508500"/>
                </a:lnTo>
                <a:lnTo>
                  <a:pt x="4033748" y="4546600"/>
                </a:lnTo>
                <a:lnTo>
                  <a:pt x="4001249" y="4584700"/>
                </a:lnTo>
                <a:lnTo>
                  <a:pt x="3968470" y="4635500"/>
                </a:lnTo>
                <a:lnTo>
                  <a:pt x="3935438" y="4673600"/>
                </a:lnTo>
                <a:lnTo>
                  <a:pt x="3868610" y="4749800"/>
                </a:lnTo>
                <a:lnTo>
                  <a:pt x="3800881" y="4826000"/>
                </a:lnTo>
                <a:lnTo>
                  <a:pt x="3697770" y="4940300"/>
                </a:lnTo>
                <a:lnTo>
                  <a:pt x="3558006" y="5092700"/>
                </a:lnTo>
                <a:lnTo>
                  <a:pt x="3522726" y="5118100"/>
                </a:lnTo>
                <a:lnTo>
                  <a:pt x="3380651" y="5270500"/>
                </a:lnTo>
                <a:lnTo>
                  <a:pt x="3344951" y="5295900"/>
                </a:lnTo>
                <a:lnTo>
                  <a:pt x="3237598" y="5410200"/>
                </a:lnTo>
                <a:lnTo>
                  <a:pt x="3201771" y="5435600"/>
                </a:lnTo>
                <a:lnTo>
                  <a:pt x="3130131" y="5511800"/>
                </a:lnTo>
                <a:lnTo>
                  <a:pt x="3094342" y="5537200"/>
                </a:lnTo>
                <a:lnTo>
                  <a:pt x="3058579" y="5575300"/>
                </a:lnTo>
                <a:lnTo>
                  <a:pt x="3022854" y="5600700"/>
                </a:lnTo>
                <a:lnTo>
                  <a:pt x="2870657" y="5753100"/>
                </a:lnTo>
                <a:lnTo>
                  <a:pt x="2794774" y="5816600"/>
                </a:lnTo>
                <a:lnTo>
                  <a:pt x="2719044" y="5892800"/>
                </a:lnTo>
                <a:lnTo>
                  <a:pt x="2643492" y="5956300"/>
                </a:lnTo>
                <a:lnTo>
                  <a:pt x="2530525" y="6057900"/>
                </a:lnTo>
                <a:lnTo>
                  <a:pt x="2231707" y="6337300"/>
                </a:lnTo>
                <a:lnTo>
                  <a:pt x="2203564" y="7353300"/>
                </a:lnTo>
                <a:lnTo>
                  <a:pt x="2214080" y="7353300"/>
                </a:lnTo>
                <a:lnTo>
                  <a:pt x="2219185" y="7340600"/>
                </a:lnTo>
                <a:lnTo>
                  <a:pt x="2887332" y="6718300"/>
                </a:lnTo>
                <a:lnTo>
                  <a:pt x="3033560" y="6591300"/>
                </a:lnTo>
                <a:lnTo>
                  <a:pt x="3143961" y="6489700"/>
                </a:lnTo>
                <a:lnTo>
                  <a:pt x="3217862" y="6413500"/>
                </a:lnTo>
                <a:lnTo>
                  <a:pt x="3291967" y="6350000"/>
                </a:lnTo>
                <a:lnTo>
                  <a:pt x="3366236" y="6273800"/>
                </a:lnTo>
                <a:lnTo>
                  <a:pt x="3440646" y="6210300"/>
                </a:lnTo>
                <a:lnTo>
                  <a:pt x="3550247" y="6108700"/>
                </a:lnTo>
                <a:lnTo>
                  <a:pt x="3585375" y="6070600"/>
                </a:lnTo>
                <a:lnTo>
                  <a:pt x="3620554" y="6045200"/>
                </a:lnTo>
                <a:lnTo>
                  <a:pt x="3655758" y="6007100"/>
                </a:lnTo>
                <a:lnTo>
                  <a:pt x="3690988" y="5981700"/>
                </a:lnTo>
                <a:lnTo>
                  <a:pt x="3761486" y="5905500"/>
                </a:lnTo>
                <a:lnTo>
                  <a:pt x="3796728" y="5880100"/>
                </a:lnTo>
                <a:lnTo>
                  <a:pt x="3902354" y="5765800"/>
                </a:lnTo>
                <a:lnTo>
                  <a:pt x="3937495" y="5740400"/>
                </a:lnTo>
                <a:lnTo>
                  <a:pt x="4042587" y="5626100"/>
                </a:lnTo>
                <a:lnTo>
                  <a:pt x="4077487" y="5600700"/>
                </a:lnTo>
                <a:lnTo>
                  <a:pt x="4250499" y="5410200"/>
                </a:lnTo>
                <a:lnTo>
                  <a:pt x="4386631" y="5257800"/>
                </a:lnTo>
                <a:lnTo>
                  <a:pt x="4487024" y="5143500"/>
                </a:lnTo>
                <a:lnTo>
                  <a:pt x="4553001" y="5067300"/>
                </a:lnTo>
                <a:lnTo>
                  <a:pt x="4585678" y="5016500"/>
                </a:lnTo>
                <a:lnTo>
                  <a:pt x="4650371" y="4940300"/>
                </a:lnTo>
                <a:lnTo>
                  <a:pt x="4682363" y="4902200"/>
                </a:lnTo>
                <a:lnTo>
                  <a:pt x="4714113" y="4851400"/>
                </a:lnTo>
                <a:lnTo>
                  <a:pt x="4745596" y="4813300"/>
                </a:lnTo>
                <a:lnTo>
                  <a:pt x="4776825" y="4775200"/>
                </a:lnTo>
                <a:lnTo>
                  <a:pt x="4807775" y="4724400"/>
                </a:lnTo>
                <a:lnTo>
                  <a:pt x="4838446" y="4686300"/>
                </a:lnTo>
                <a:lnTo>
                  <a:pt x="4868824" y="4635500"/>
                </a:lnTo>
                <a:lnTo>
                  <a:pt x="4898898" y="4597400"/>
                </a:lnTo>
                <a:lnTo>
                  <a:pt x="4928667" y="4546600"/>
                </a:lnTo>
                <a:lnTo>
                  <a:pt x="4958118" y="4508500"/>
                </a:lnTo>
                <a:lnTo>
                  <a:pt x="4987239" y="4457700"/>
                </a:lnTo>
                <a:lnTo>
                  <a:pt x="5016017" y="4406900"/>
                </a:lnTo>
                <a:lnTo>
                  <a:pt x="5035181" y="4381500"/>
                </a:lnTo>
                <a:lnTo>
                  <a:pt x="5054498" y="4343400"/>
                </a:lnTo>
                <a:lnTo>
                  <a:pt x="5073942" y="4318000"/>
                </a:lnTo>
                <a:lnTo>
                  <a:pt x="5093487" y="4279900"/>
                </a:lnTo>
                <a:lnTo>
                  <a:pt x="5191480" y="4102100"/>
                </a:lnTo>
                <a:lnTo>
                  <a:pt x="5210899" y="4064000"/>
                </a:lnTo>
                <a:lnTo>
                  <a:pt x="5230190" y="4025900"/>
                </a:lnTo>
                <a:lnTo>
                  <a:pt x="5249303" y="3987800"/>
                </a:lnTo>
                <a:lnTo>
                  <a:pt x="5268226" y="3949700"/>
                </a:lnTo>
                <a:lnTo>
                  <a:pt x="5286921" y="3911600"/>
                </a:lnTo>
                <a:lnTo>
                  <a:pt x="5305336" y="3873500"/>
                </a:lnTo>
                <a:lnTo>
                  <a:pt x="5323459" y="3835400"/>
                </a:lnTo>
                <a:lnTo>
                  <a:pt x="5341239" y="3784600"/>
                </a:lnTo>
                <a:lnTo>
                  <a:pt x="5358663" y="3746500"/>
                </a:lnTo>
                <a:lnTo>
                  <a:pt x="5375694" y="3708400"/>
                </a:lnTo>
                <a:lnTo>
                  <a:pt x="5392293" y="3657600"/>
                </a:lnTo>
                <a:lnTo>
                  <a:pt x="5408422" y="3619500"/>
                </a:lnTo>
                <a:lnTo>
                  <a:pt x="5424055" y="3568700"/>
                </a:lnTo>
                <a:lnTo>
                  <a:pt x="5439168" y="3530600"/>
                </a:lnTo>
                <a:lnTo>
                  <a:pt x="5453710" y="3479800"/>
                </a:lnTo>
                <a:lnTo>
                  <a:pt x="5467655" y="3429000"/>
                </a:lnTo>
                <a:lnTo>
                  <a:pt x="5480977" y="3390900"/>
                </a:lnTo>
                <a:lnTo>
                  <a:pt x="5493639" y="3340100"/>
                </a:lnTo>
                <a:lnTo>
                  <a:pt x="5505602" y="3289300"/>
                </a:lnTo>
                <a:lnTo>
                  <a:pt x="5516842" y="3238500"/>
                </a:lnTo>
                <a:lnTo>
                  <a:pt x="5527319" y="3187700"/>
                </a:lnTo>
                <a:lnTo>
                  <a:pt x="5537009" y="3136900"/>
                </a:lnTo>
                <a:lnTo>
                  <a:pt x="5545874" y="3086100"/>
                </a:lnTo>
                <a:lnTo>
                  <a:pt x="5553875" y="3035300"/>
                </a:lnTo>
                <a:lnTo>
                  <a:pt x="5560987" y="2984500"/>
                </a:lnTo>
                <a:lnTo>
                  <a:pt x="5567184" y="2933700"/>
                </a:lnTo>
                <a:lnTo>
                  <a:pt x="5572417" y="2882900"/>
                </a:lnTo>
                <a:lnTo>
                  <a:pt x="5576659" y="2832100"/>
                </a:lnTo>
                <a:lnTo>
                  <a:pt x="5579872" y="2781300"/>
                </a:lnTo>
                <a:lnTo>
                  <a:pt x="5582043" y="2717800"/>
                </a:lnTo>
                <a:lnTo>
                  <a:pt x="5583123" y="2667000"/>
                </a:lnTo>
                <a:close/>
              </a:path>
            </a:pathLst>
          </a:custGeom>
          <a:solidFill>
            <a:srgbClr val="F7F7F7">
              <a:alpha val="72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EF45924-E59F-430D-9F95-60400995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762" y="425078"/>
            <a:ext cx="6273297" cy="794088"/>
          </a:xfrm>
        </p:spPr>
        <p:txBody>
          <a:bodyPr>
            <a:normAutofit/>
          </a:bodyPr>
          <a:lstStyle/>
          <a:p>
            <a:pPr algn="l"/>
            <a:r>
              <a:rPr lang="en-GB" sz="4411" dirty="0">
                <a:solidFill>
                  <a:srgbClr val="6D1229"/>
                </a:solidFill>
              </a:rPr>
              <a:t>Our Trust Strategy</a:t>
            </a:r>
          </a:p>
        </p:txBody>
      </p:sp>
      <p:pic>
        <p:nvPicPr>
          <p:cNvPr id="2" name="Picture 1" descr="A picture containing text, symbol, font, logo&#10;&#10;Description automatically generated">
            <a:extLst>
              <a:ext uri="{FF2B5EF4-FFF2-40B4-BE49-F238E27FC236}">
                <a16:creationId xmlns:a16="http://schemas.microsoft.com/office/drawing/2014/main" id="{80B48CC8-2167-7935-9451-98848D581E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398" y="276225"/>
            <a:ext cx="1791501" cy="7141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955953-77F8-48D3-FAB8-B38726E02DE1}"/>
              </a:ext>
            </a:extLst>
          </p:cNvPr>
          <p:cNvSpPr txBox="1"/>
          <p:nvPr/>
        </p:nvSpPr>
        <p:spPr>
          <a:xfrm>
            <a:off x="228600" y="1466131"/>
            <a:ext cx="10134599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GB" sz="2800" b="1" dirty="0">
                <a:solidFill>
                  <a:srgbClr val="6D1229"/>
                </a:solidFill>
              </a:rPr>
              <a:t>Harness our collective expertise </a:t>
            </a:r>
            <a:r>
              <a:rPr lang="en-GB" sz="2800" i="1" dirty="0">
                <a:solidFill>
                  <a:srgbClr val="6D1229"/>
                </a:solidFill>
              </a:rPr>
              <a:t>to </a:t>
            </a:r>
            <a:r>
              <a:rPr lang="en-GB" sz="2800" i="1" u="sng" dirty="0">
                <a:solidFill>
                  <a:srgbClr val="6D1229"/>
                </a:solidFill>
              </a:rPr>
              <a:t>drive school improvement</a:t>
            </a:r>
            <a:r>
              <a:rPr lang="en-GB" sz="2800" i="1" dirty="0">
                <a:solidFill>
                  <a:srgbClr val="6D1229"/>
                </a:solidFill>
              </a:rPr>
              <a:t> and </a:t>
            </a:r>
            <a:r>
              <a:rPr lang="en-GB" sz="2800" i="1" u="sng" dirty="0">
                <a:solidFill>
                  <a:srgbClr val="6D1229"/>
                </a:solidFill>
              </a:rPr>
              <a:t>realise the best for all children and adults</a:t>
            </a:r>
          </a:p>
          <a:p>
            <a:pPr marL="514350" indent="-514350">
              <a:buAutoNum type="arabicPeriod"/>
            </a:pPr>
            <a:endParaRPr lang="en-GB" sz="2800" u="sng" dirty="0">
              <a:solidFill>
                <a:srgbClr val="6D1229"/>
              </a:solidFill>
            </a:endParaRPr>
          </a:p>
          <a:p>
            <a:pPr marL="514350" indent="-514350">
              <a:buAutoNum type="arabicPeriod"/>
            </a:pPr>
            <a:r>
              <a:rPr lang="en-GB" sz="2800" b="1" dirty="0">
                <a:solidFill>
                  <a:srgbClr val="6D1229"/>
                </a:solidFill>
              </a:rPr>
              <a:t>Celebrate and communicate the successes</a:t>
            </a:r>
            <a:r>
              <a:rPr lang="en-GB" sz="2800" dirty="0">
                <a:solidFill>
                  <a:srgbClr val="6D1229"/>
                </a:solidFill>
              </a:rPr>
              <a:t> </a:t>
            </a:r>
            <a:r>
              <a:rPr lang="en-GB" sz="2800" i="1" dirty="0">
                <a:solidFill>
                  <a:srgbClr val="6D1229"/>
                </a:solidFill>
              </a:rPr>
              <a:t>in our schools </a:t>
            </a:r>
            <a:r>
              <a:rPr lang="en-GB" sz="2800" i="1" u="sng" dirty="0">
                <a:solidFill>
                  <a:srgbClr val="6D1229"/>
                </a:solidFill>
              </a:rPr>
              <a:t>to encourage aspiration and innovation.</a:t>
            </a:r>
          </a:p>
          <a:p>
            <a:pPr marL="514350" indent="-514350">
              <a:buAutoNum type="arabicPeriod"/>
            </a:pPr>
            <a:endParaRPr lang="en-GB" sz="2800" b="1" u="sng" dirty="0">
              <a:solidFill>
                <a:srgbClr val="6D1229"/>
              </a:solidFill>
            </a:endParaRPr>
          </a:p>
          <a:p>
            <a:pPr marL="514350" indent="-514350">
              <a:buAutoNum type="arabicPeriod"/>
            </a:pPr>
            <a:r>
              <a:rPr lang="en-GB" sz="2800" b="1" dirty="0">
                <a:solidFill>
                  <a:srgbClr val="6D1229"/>
                </a:solidFill>
              </a:rPr>
              <a:t>Provide support and challenge for each school </a:t>
            </a:r>
            <a:r>
              <a:rPr lang="en-GB" sz="2800" i="1" dirty="0">
                <a:solidFill>
                  <a:srgbClr val="6D1229"/>
                </a:solidFill>
              </a:rPr>
              <a:t>so that </a:t>
            </a:r>
            <a:r>
              <a:rPr lang="en-GB" sz="2800" i="1" u="sng" dirty="0">
                <a:solidFill>
                  <a:srgbClr val="6D1229"/>
                </a:solidFill>
              </a:rPr>
              <a:t>every child meets their full potential.</a:t>
            </a:r>
          </a:p>
          <a:p>
            <a:pPr marL="514350" indent="-514350">
              <a:buAutoNum type="arabicPeriod"/>
            </a:pPr>
            <a:endParaRPr lang="en-GB" sz="2800" b="1" u="sng" dirty="0">
              <a:solidFill>
                <a:srgbClr val="6D1229"/>
              </a:solidFill>
            </a:endParaRPr>
          </a:p>
          <a:p>
            <a:pPr marL="514350" indent="-514350">
              <a:buAutoNum type="arabicPeriod"/>
            </a:pPr>
            <a:r>
              <a:rPr lang="en-GB" sz="2800" b="1" dirty="0">
                <a:solidFill>
                  <a:srgbClr val="6D1229"/>
                </a:solidFill>
              </a:rPr>
              <a:t>Recognise and celebrate each school’s uniqueness - </a:t>
            </a:r>
            <a:r>
              <a:rPr lang="en-GB" sz="2800" i="1" u="sng" dirty="0">
                <a:solidFill>
                  <a:srgbClr val="6D1229"/>
                </a:solidFill>
              </a:rPr>
              <a:t>valuing all members of our Trust family.</a:t>
            </a:r>
          </a:p>
          <a:p>
            <a:pPr marL="514350" indent="-514350">
              <a:buAutoNum type="arabicPeriod"/>
            </a:pPr>
            <a:endParaRPr lang="en-GB" sz="2800" u="sng" dirty="0">
              <a:solidFill>
                <a:srgbClr val="6D1229"/>
              </a:solidFill>
            </a:endParaRPr>
          </a:p>
          <a:p>
            <a:pPr marL="514350" indent="-514350">
              <a:buAutoNum type="arabicPeriod"/>
            </a:pPr>
            <a:r>
              <a:rPr lang="en-GB" sz="2800" b="1" dirty="0">
                <a:solidFill>
                  <a:srgbClr val="6D1229"/>
                </a:solidFill>
              </a:rPr>
              <a:t>Work collectively to tackle the challenges facing schools</a:t>
            </a:r>
          </a:p>
        </p:txBody>
      </p:sp>
    </p:spTree>
    <p:extLst>
      <p:ext uri="{BB962C8B-B14F-4D97-AF65-F5344CB8AC3E}">
        <p14:creationId xmlns:p14="http://schemas.microsoft.com/office/powerpoint/2010/main" val="1704353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B923F37-5629-E84A-D183-10222C22ECB6}"/>
              </a:ext>
            </a:extLst>
          </p:cNvPr>
          <p:cNvSpPr/>
          <p:nvPr/>
        </p:nvSpPr>
        <p:spPr>
          <a:xfrm>
            <a:off x="0" y="166979"/>
            <a:ext cx="5583555" cy="7393305"/>
          </a:xfrm>
          <a:custGeom>
            <a:avLst/>
            <a:gdLst/>
            <a:ahLst/>
            <a:cxnLst/>
            <a:rect l="l" t="t" r="r" b="b"/>
            <a:pathLst>
              <a:path w="5583555" h="7393305">
                <a:moveTo>
                  <a:pt x="849274" y="7353300"/>
                </a:moveTo>
                <a:lnTo>
                  <a:pt x="822909" y="6337300"/>
                </a:lnTo>
                <a:lnTo>
                  <a:pt x="754697" y="6273800"/>
                </a:lnTo>
                <a:lnTo>
                  <a:pt x="720712" y="6235700"/>
                </a:lnTo>
                <a:lnTo>
                  <a:pt x="686930" y="6210300"/>
                </a:lnTo>
                <a:lnTo>
                  <a:pt x="653465" y="6172200"/>
                </a:lnTo>
                <a:lnTo>
                  <a:pt x="582206" y="6108700"/>
                </a:lnTo>
                <a:lnTo>
                  <a:pt x="510895" y="6032500"/>
                </a:lnTo>
                <a:lnTo>
                  <a:pt x="439521" y="5969000"/>
                </a:lnTo>
                <a:lnTo>
                  <a:pt x="368084" y="5892800"/>
                </a:lnTo>
                <a:lnTo>
                  <a:pt x="296545" y="5829300"/>
                </a:lnTo>
                <a:lnTo>
                  <a:pt x="189992" y="5727700"/>
                </a:lnTo>
                <a:lnTo>
                  <a:pt x="47269" y="5575300"/>
                </a:lnTo>
                <a:lnTo>
                  <a:pt x="0" y="5537200"/>
                </a:lnTo>
                <a:lnTo>
                  <a:pt x="0" y="6553200"/>
                </a:lnTo>
                <a:lnTo>
                  <a:pt x="37388" y="6591300"/>
                </a:lnTo>
                <a:lnTo>
                  <a:pt x="72834" y="6629400"/>
                </a:lnTo>
                <a:lnTo>
                  <a:pt x="108254" y="6654800"/>
                </a:lnTo>
                <a:lnTo>
                  <a:pt x="143624" y="6692900"/>
                </a:lnTo>
                <a:lnTo>
                  <a:pt x="217284" y="6769100"/>
                </a:lnTo>
                <a:lnTo>
                  <a:pt x="254304" y="6794500"/>
                </a:lnTo>
                <a:lnTo>
                  <a:pt x="402564" y="6946900"/>
                </a:lnTo>
                <a:lnTo>
                  <a:pt x="439432" y="6972300"/>
                </a:lnTo>
                <a:lnTo>
                  <a:pt x="512572" y="7048500"/>
                </a:lnTo>
                <a:lnTo>
                  <a:pt x="548754" y="7073900"/>
                </a:lnTo>
                <a:lnTo>
                  <a:pt x="584619" y="7112000"/>
                </a:lnTo>
                <a:lnTo>
                  <a:pt x="620102" y="7137400"/>
                </a:lnTo>
                <a:lnTo>
                  <a:pt x="655154" y="7175500"/>
                </a:lnTo>
                <a:lnTo>
                  <a:pt x="723811" y="7239000"/>
                </a:lnTo>
                <a:lnTo>
                  <a:pt x="786549" y="7289800"/>
                </a:lnTo>
                <a:lnTo>
                  <a:pt x="817905" y="7327900"/>
                </a:lnTo>
                <a:lnTo>
                  <a:pt x="849274" y="7353300"/>
                </a:lnTo>
                <a:close/>
              </a:path>
              <a:path w="5583555" h="7393305">
                <a:moveTo>
                  <a:pt x="2944291" y="3001810"/>
                </a:moveTo>
                <a:lnTo>
                  <a:pt x="2100122" y="3001810"/>
                </a:lnTo>
                <a:lnTo>
                  <a:pt x="2127072" y="2018284"/>
                </a:lnTo>
                <a:lnTo>
                  <a:pt x="934504" y="2018284"/>
                </a:lnTo>
                <a:lnTo>
                  <a:pt x="959827" y="3001810"/>
                </a:lnTo>
                <a:lnTo>
                  <a:pt x="60261" y="3001810"/>
                </a:lnTo>
                <a:lnTo>
                  <a:pt x="60261" y="4119956"/>
                </a:lnTo>
                <a:lnTo>
                  <a:pt x="989939" y="4119956"/>
                </a:lnTo>
                <a:lnTo>
                  <a:pt x="1075436" y="7393025"/>
                </a:lnTo>
                <a:lnTo>
                  <a:pt x="1978190" y="7393025"/>
                </a:lnTo>
                <a:lnTo>
                  <a:pt x="2068461" y="4119956"/>
                </a:lnTo>
                <a:lnTo>
                  <a:pt x="2944291" y="4119956"/>
                </a:lnTo>
                <a:lnTo>
                  <a:pt x="2944291" y="3001810"/>
                </a:lnTo>
                <a:close/>
              </a:path>
              <a:path w="5583555" h="7393305">
                <a:moveTo>
                  <a:pt x="5583123" y="2667000"/>
                </a:moveTo>
                <a:lnTo>
                  <a:pt x="5583072" y="2616200"/>
                </a:lnTo>
                <a:lnTo>
                  <a:pt x="5581878" y="2552700"/>
                </a:lnTo>
                <a:lnTo>
                  <a:pt x="5579491" y="2501900"/>
                </a:lnTo>
                <a:lnTo>
                  <a:pt x="5575884" y="2438400"/>
                </a:lnTo>
                <a:lnTo>
                  <a:pt x="5571033" y="2387600"/>
                </a:lnTo>
                <a:lnTo>
                  <a:pt x="5564886" y="2324100"/>
                </a:lnTo>
                <a:lnTo>
                  <a:pt x="5557431" y="2260600"/>
                </a:lnTo>
                <a:lnTo>
                  <a:pt x="5548617" y="2209800"/>
                </a:lnTo>
                <a:lnTo>
                  <a:pt x="5538419" y="2146300"/>
                </a:lnTo>
                <a:lnTo>
                  <a:pt x="5526798" y="2082800"/>
                </a:lnTo>
                <a:lnTo>
                  <a:pt x="5516613" y="2044700"/>
                </a:lnTo>
                <a:lnTo>
                  <a:pt x="5505602" y="1993900"/>
                </a:lnTo>
                <a:lnTo>
                  <a:pt x="5493753" y="1943100"/>
                </a:lnTo>
                <a:lnTo>
                  <a:pt x="5481104" y="1905000"/>
                </a:lnTo>
                <a:lnTo>
                  <a:pt x="5467642" y="1854200"/>
                </a:lnTo>
                <a:lnTo>
                  <a:pt x="5453380" y="1803400"/>
                </a:lnTo>
                <a:lnTo>
                  <a:pt x="5438343" y="1765300"/>
                </a:lnTo>
                <a:lnTo>
                  <a:pt x="5422519" y="1714500"/>
                </a:lnTo>
                <a:lnTo>
                  <a:pt x="5405933" y="1676400"/>
                </a:lnTo>
                <a:lnTo>
                  <a:pt x="5388584" y="1625600"/>
                </a:lnTo>
                <a:lnTo>
                  <a:pt x="5370487" y="1587500"/>
                </a:lnTo>
                <a:lnTo>
                  <a:pt x="5351640" y="1536700"/>
                </a:lnTo>
                <a:lnTo>
                  <a:pt x="5332069" y="1498600"/>
                </a:lnTo>
                <a:lnTo>
                  <a:pt x="5311787" y="1460500"/>
                </a:lnTo>
                <a:lnTo>
                  <a:pt x="5290782" y="1409700"/>
                </a:lnTo>
                <a:lnTo>
                  <a:pt x="5269077" y="1371600"/>
                </a:lnTo>
                <a:lnTo>
                  <a:pt x="5246675" y="1333500"/>
                </a:lnTo>
                <a:lnTo>
                  <a:pt x="5223586" y="1295400"/>
                </a:lnTo>
                <a:lnTo>
                  <a:pt x="5199837" y="1257300"/>
                </a:lnTo>
                <a:lnTo>
                  <a:pt x="5175402" y="1219200"/>
                </a:lnTo>
                <a:lnTo>
                  <a:pt x="5150320" y="1181100"/>
                </a:lnTo>
                <a:lnTo>
                  <a:pt x="5124589" y="1143000"/>
                </a:lnTo>
                <a:lnTo>
                  <a:pt x="5098224" y="1104900"/>
                </a:lnTo>
                <a:lnTo>
                  <a:pt x="5071224" y="1066800"/>
                </a:lnTo>
                <a:lnTo>
                  <a:pt x="5043614" y="1028700"/>
                </a:lnTo>
                <a:lnTo>
                  <a:pt x="5015382" y="990600"/>
                </a:lnTo>
                <a:lnTo>
                  <a:pt x="4986553" y="952500"/>
                </a:lnTo>
                <a:lnTo>
                  <a:pt x="4957140" y="914400"/>
                </a:lnTo>
                <a:lnTo>
                  <a:pt x="4927130" y="889000"/>
                </a:lnTo>
                <a:lnTo>
                  <a:pt x="4896561" y="850900"/>
                </a:lnTo>
                <a:lnTo>
                  <a:pt x="4865421" y="812800"/>
                </a:lnTo>
                <a:lnTo>
                  <a:pt x="4833721" y="787400"/>
                </a:lnTo>
                <a:lnTo>
                  <a:pt x="4801476" y="749300"/>
                </a:lnTo>
                <a:lnTo>
                  <a:pt x="4768710" y="723900"/>
                </a:lnTo>
                <a:lnTo>
                  <a:pt x="4735398" y="685800"/>
                </a:lnTo>
                <a:lnTo>
                  <a:pt x="4701578" y="660400"/>
                </a:lnTo>
                <a:lnTo>
                  <a:pt x="4667250" y="622300"/>
                </a:lnTo>
                <a:lnTo>
                  <a:pt x="4632426" y="596900"/>
                </a:lnTo>
                <a:lnTo>
                  <a:pt x="4561306" y="546100"/>
                </a:lnTo>
                <a:lnTo>
                  <a:pt x="4525035" y="508000"/>
                </a:lnTo>
                <a:lnTo>
                  <a:pt x="4451121" y="457200"/>
                </a:lnTo>
                <a:lnTo>
                  <a:pt x="4413491" y="431800"/>
                </a:lnTo>
                <a:lnTo>
                  <a:pt x="4336948" y="381000"/>
                </a:lnTo>
                <a:lnTo>
                  <a:pt x="4298048" y="355600"/>
                </a:lnTo>
                <a:lnTo>
                  <a:pt x="4258729" y="342900"/>
                </a:lnTo>
                <a:lnTo>
                  <a:pt x="4178935" y="292100"/>
                </a:lnTo>
                <a:lnTo>
                  <a:pt x="4138460" y="279400"/>
                </a:lnTo>
                <a:lnTo>
                  <a:pt x="4056418" y="228600"/>
                </a:lnTo>
                <a:lnTo>
                  <a:pt x="3972979" y="203200"/>
                </a:lnTo>
                <a:lnTo>
                  <a:pt x="3930751" y="177800"/>
                </a:lnTo>
                <a:lnTo>
                  <a:pt x="3845344" y="152400"/>
                </a:lnTo>
                <a:lnTo>
                  <a:pt x="3802176" y="127000"/>
                </a:lnTo>
                <a:lnTo>
                  <a:pt x="3582098" y="63500"/>
                </a:lnTo>
                <a:lnTo>
                  <a:pt x="3537305" y="63500"/>
                </a:lnTo>
                <a:lnTo>
                  <a:pt x="3446996" y="38100"/>
                </a:lnTo>
                <a:lnTo>
                  <a:pt x="3401517" y="38100"/>
                </a:lnTo>
                <a:lnTo>
                  <a:pt x="3355810" y="25400"/>
                </a:lnTo>
                <a:lnTo>
                  <a:pt x="3309912" y="25400"/>
                </a:lnTo>
                <a:lnTo>
                  <a:pt x="3263823" y="12700"/>
                </a:lnTo>
                <a:lnTo>
                  <a:pt x="3217545" y="12700"/>
                </a:lnTo>
                <a:lnTo>
                  <a:pt x="3171088" y="0"/>
                </a:lnTo>
                <a:lnTo>
                  <a:pt x="2841815" y="0"/>
                </a:lnTo>
                <a:lnTo>
                  <a:pt x="2794292" y="12700"/>
                </a:lnTo>
                <a:lnTo>
                  <a:pt x="2699004" y="12700"/>
                </a:lnTo>
                <a:lnTo>
                  <a:pt x="2651239" y="25400"/>
                </a:lnTo>
                <a:lnTo>
                  <a:pt x="2599842" y="25400"/>
                </a:lnTo>
                <a:lnTo>
                  <a:pt x="2498369" y="50800"/>
                </a:lnTo>
                <a:lnTo>
                  <a:pt x="2448293" y="50800"/>
                </a:lnTo>
                <a:lnTo>
                  <a:pt x="2204275" y="114300"/>
                </a:lnTo>
                <a:lnTo>
                  <a:pt x="2156701" y="139700"/>
                </a:lnTo>
                <a:lnTo>
                  <a:pt x="2016340" y="177800"/>
                </a:lnTo>
                <a:lnTo>
                  <a:pt x="1970316" y="203200"/>
                </a:lnTo>
                <a:lnTo>
                  <a:pt x="1924672" y="215900"/>
                </a:lnTo>
                <a:lnTo>
                  <a:pt x="1834464" y="266700"/>
                </a:lnTo>
                <a:lnTo>
                  <a:pt x="1789912" y="279400"/>
                </a:lnTo>
                <a:lnTo>
                  <a:pt x="1701825" y="330200"/>
                </a:lnTo>
                <a:lnTo>
                  <a:pt x="1529651" y="431800"/>
                </a:lnTo>
                <a:lnTo>
                  <a:pt x="1312227" y="304800"/>
                </a:lnTo>
                <a:lnTo>
                  <a:pt x="1267955" y="279400"/>
                </a:lnTo>
                <a:lnTo>
                  <a:pt x="1223416" y="266700"/>
                </a:lnTo>
                <a:lnTo>
                  <a:pt x="1133576" y="215900"/>
                </a:lnTo>
                <a:lnTo>
                  <a:pt x="1088263" y="203200"/>
                </a:lnTo>
                <a:lnTo>
                  <a:pt x="1042695" y="177800"/>
                </a:lnTo>
                <a:lnTo>
                  <a:pt x="950798" y="152400"/>
                </a:lnTo>
                <a:lnTo>
                  <a:pt x="904468" y="127000"/>
                </a:lnTo>
                <a:lnTo>
                  <a:pt x="621284" y="50800"/>
                </a:lnTo>
                <a:lnTo>
                  <a:pt x="573227" y="50800"/>
                </a:lnTo>
                <a:lnTo>
                  <a:pt x="476377" y="25400"/>
                </a:lnTo>
                <a:lnTo>
                  <a:pt x="427596" y="25400"/>
                </a:lnTo>
                <a:lnTo>
                  <a:pt x="378574" y="12700"/>
                </a:lnTo>
                <a:lnTo>
                  <a:pt x="279806" y="12700"/>
                </a:lnTo>
                <a:lnTo>
                  <a:pt x="230073" y="0"/>
                </a:lnTo>
                <a:lnTo>
                  <a:pt x="0" y="0"/>
                </a:lnTo>
                <a:lnTo>
                  <a:pt x="0" y="723900"/>
                </a:lnTo>
                <a:lnTo>
                  <a:pt x="193979" y="723900"/>
                </a:lnTo>
                <a:lnTo>
                  <a:pt x="244246" y="736600"/>
                </a:lnTo>
                <a:lnTo>
                  <a:pt x="343471" y="736600"/>
                </a:lnTo>
                <a:lnTo>
                  <a:pt x="441007" y="762000"/>
                </a:lnTo>
                <a:lnTo>
                  <a:pt x="489178" y="762000"/>
                </a:lnTo>
                <a:lnTo>
                  <a:pt x="678180" y="812800"/>
                </a:lnTo>
                <a:lnTo>
                  <a:pt x="724573" y="838200"/>
                </a:lnTo>
                <a:lnTo>
                  <a:pt x="770648" y="850900"/>
                </a:lnTo>
                <a:lnTo>
                  <a:pt x="816419" y="876300"/>
                </a:lnTo>
                <a:lnTo>
                  <a:pt x="861910" y="889000"/>
                </a:lnTo>
                <a:lnTo>
                  <a:pt x="907122" y="914400"/>
                </a:lnTo>
                <a:lnTo>
                  <a:pt x="1173289" y="1066800"/>
                </a:lnTo>
                <a:lnTo>
                  <a:pt x="1216914" y="1104900"/>
                </a:lnTo>
                <a:lnTo>
                  <a:pt x="1260386" y="1130300"/>
                </a:lnTo>
                <a:lnTo>
                  <a:pt x="1303680" y="1168400"/>
                </a:lnTo>
                <a:lnTo>
                  <a:pt x="1530146" y="1346200"/>
                </a:lnTo>
                <a:lnTo>
                  <a:pt x="1756117" y="1168400"/>
                </a:lnTo>
                <a:lnTo>
                  <a:pt x="1796503" y="1130300"/>
                </a:lnTo>
                <a:lnTo>
                  <a:pt x="1878393" y="1079500"/>
                </a:lnTo>
                <a:lnTo>
                  <a:pt x="1919935" y="1041400"/>
                </a:lnTo>
                <a:lnTo>
                  <a:pt x="2047087" y="965200"/>
                </a:lnTo>
                <a:lnTo>
                  <a:pt x="2090331" y="952500"/>
                </a:lnTo>
                <a:lnTo>
                  <a:pt x="2178202" y="901700"/>
                </a:lnTo>
                <a:lnTo>
                  <a:pt x="2222855" y="889000"/>
                </a:lnTo>
                <a:lnTo>
                  <a:pt x="2267978" y="863600"/>
                </a:lnTo>
                <a:lnTo>
                  <a:pt x="2359723" y="838200"/>
                </a:lnTo>
                <a:lnTo>
                  <a:pt x="2406370" y="812800"/>
                </a:lnTo>
                <a:lnTo>
                  <a:pt x="2598305" y="762000"/>
                </a:lnTo>
                <a:lnTo>
                  <a:pt x="2647683" y="762000"/>
                </a:lnTo>
                <a:lnTo>
                  <a:pt x="2748178" y="736600"/>
                </a:lnTo>
                <a:lnTo>
                  <a:pt x="2842539" y="736600"/>
                </a:lnTo>
                <a:lnTo>
                  <a:pt x="2889542" y="723900"/>
                </a:lnTo>
                <a:lnTo>
                  <a:pt x="3122180" y="723900"/>
                </a:lnTo>
                <a:lnTo>
                  <a:pt x="3168104" y="736600"/>
                </a:lnTo>
                <a:lnTo>
                  <a:pt x="3213785" y="736600"/>
                </a:lnTo>
                <a:lnTo>
                  <a:pt x="3259213" y="749300"/>
                </a:lnTo>
                <a:lnTo>
                  <a:pt x="3304362" y="749300"/>
                </a:lnTo>
                <a:lnTo>
                  <a:pt x="3393757" y="774700"/>
                </a:lnTo>
                <a:lnTo>
                  <a:pt x="3437979" y="774700"/>
                </a:lnTo>
                <a:lnTo>
                  <a:pt x="3525355" y="800100"/>
                </a:lnTo>
                <a:lnTo>
                  <a:pt x="3568484" y="825500"/>
                </a:lnTo>
                <a:lnTo>
                  <a:pt x="3695395" y="863600"/>
                </a:lnTo>
                <a:lnTo>
                  <a:pt x="3736822" y="889000"/>
                </a:lnTo>
                <a:lnTo>
                  <a:pt x="3777792" y="901700"/>
                </a:lnTo>
                <a:lnTo>
                  <a:pt x="3818267" y="927100"/>
                </a:lnTo>
                <a:lnTo>
                  <a:pt x="3858234" y="939800"/>
                </a:lnTo>
                <a:lnTo>
                  <a:pt x="3897693" y="965200"/>
                </a:lnTo>
                <a:lnTo>
                  <a:pt x="3974960" y="1016000"/>
                </a:lnTo>
                <a:lnTo>
                  <a:pt x="4012755" y="1041400"/>
                </a:lnTo>
                <a:lnTo>
                  <a:pt x="4049953" y="1066800"/>
                </a:lnTo>
                <a:lnTo>
                  <a:pt x="4086542" y="1092200"/>
                </a:lnTo>
                <a:lnTo>
                  <a:pt x="4122509" y="1117600"/>
                </a:lnTo>
                <a:lnTo>
                  <a:pt x="4157840" y="1143000"/>
                </a:lnTo>
                <a:lnTo>
                  <a:pt x="4192498" y="1168400"/>
                </a:lnTo>
                <a:lnTo>
                  <a:pt x="4226496" y="1206500"/>
                </a:lnTo>
                <a:lnTo>
                  <a:pt x="4259783" y="1231900"/>
                </a:lnTo>
                <a:lnTo>
                  <a:pt x="4292371" y="1270000"/>
                </a:lnTo>
                <a:lnTo>
                  <a:pt x="4324223" y="1295400"/>
                </a:lnTo>
                <a:lnTo>
                  <a:pt x="4355338" y="1333500"/>
                </a:lnTo>
                <a:lnTo>
                  <a:pt x="4385678" y="1371600"/>
                </a:lnTo>
                <a:lnTo>
                  <a:pt x="4415244" y="1397000"/>
                </a:lnTo>
                <a:lnTo>
                  <a:pt x="4444009" y="1435100"/>
                </a:lnTo>
                <a:lnTo>
                  <a:pt x="4471949" y="1473200"/>
                </a:lnTo>
                <a:lnTo>
                  <a:pt x="4499064" y="1511300"/>
                </a:lnTo>
                <a:lnTo>
                  <a:pt x="4525327" y="1549400"/>
                </a:lnTo>
                <a:lnTo>
                  <a:pt x="4550727" y="1587500"/>
                </a:lnTo>
                <a:lnTo>
                  <a:pt x="4575238" y="1625600"/>
                </a:lnTo>
                <a:lnTo>
                  <a:pt x="4598848" y="1663700"/>
                </a:lnTo>
                <a:lnTo>
                  <a:pt x="4621530" y="1701800"/>
                </a:lnTo>
                <a:lnTo>
                  <a:pt x="4643272" y="1739900"/>
                </a:lnTo>
                <a:lnTo>
                  <a:pt x="4664075" y="1790700"/>
                </a:lnTo>
                <a:lnTo>
                  <a:pt x="4683887" y="1828800"/>
                </a:lnTo>
                <a:lnTo>
                  <a:pt x="4702721" y="1866900"/>
                </a:lnTo>
                <a:lnTo>
                  <a:pt x="4720539" y="1917700"/>
                </a:lnTo>
                <a:lnTo>
                  <a:pt x="4737341" y="1955800"/>
                </a:lnTo>
                <a:lnTo>
                  <a:pt x="4753089" y="2006600"/>
                </a:lnTo>
                <a:lnTo>
                  <a:pt x="4767783" y="2044700"/>
                </a:lnTo>
                <a:lnTo>
                  <a:pt x="4781397" y="2095500"/>
                </a:lnTo>
                <a:lnTo>
                  <a:pt x="4793920" y="2133600"/>
                </a:lnTo>
                <a:lnTo>
                  <a:pt x="4805337" y="2184400"/>
                </a:lnTo>
                <a:lnTo>
                  <a:pt x="4815611" y="2235200"/>
                </a:lnTo>
                <a:lnTo>
                  <a:pt x="4826546" y="2286000"/>
                </a:lnTo>
                <a:lnTo>
                  <a:pt x="4835652" y="2349500"/>
                </a:lnTo>
                <a:lnTo>
                  <a:pt x="4843018" y="2400300"/>
                </a:lnTo>
                <a:lnTo>
                  <a:pt x="4848669" y="2463800"/>
                </a:lnTo>
                <a:lnTo>
                  <a:pt x="4852682" y="2514600"/>
                </a:lnTo>
                <a:lnTo>
                  <a:pt x="4855095" y="2578100"/>
                </a:lnTo>
                <a:lnTo>
                  <a:pt x="4855972" y="2628900"/>
                </a:lnTo>
                <a:lnTo>
                  <a:pt x="4855375" y="2679700"/>
                </a:lnTo>
                <a:lnTo>
                  <a:pt x="4853343" y="2730500"/>
                </a:lnTo>
                <a:lnTo>
                  <a:pt x="4849939" y="2781300"/>
                </a:lnTo>
                <a:lnTo>
                  <a:pt x="4845202" y="2844800"/>
                </a:lnTo>
                <a:lnTo>
                  <a:pt x="4839208" y="2895600"/>
                </a:lnTo>
                <a:lnTo>
                  <a:pt x="4832007" y="2946400"/>
                </a:lnTo>
                <a:lnTo>
                  <a:pt x="4823650" y="2997200"/>
                </a:lnTo>
                <a:lnTo>
                  <a:pt x="4814189" y="3048000"/>
                </a:lnTo>
                <a:lnTo>
                  <a:pt x="4803673" y="3098800"/>
                </a:lnTo>
                <a:lnTo>
                  <a:pt x="4792167" y="3136900"/>
                </a:lnTo>
                <a:lnTo>
                  <a:pt x="4779721" y="3187700"/>
                </a:lnTo>
                <a:lnTo>
                  <a:pt x="4766399" y="3238500"/>
                </a:lnTo>
                <a:lnTo>
                  <a:pt x="4752238" y="3289300"/>
                </a:lnTo>
                <a:lnTo>
                  <a:pt x="4737303" y="3327400"/>
                </a:lnTo>
                <a:lnTo>
                  <a:pt x="4721644" y="3378200"/>
                </a:lnTo>
                <a:lnTo>
                  <a:pt x="4705324" y="3416300"/>
                </a:lnTo>
                <a:lnTo>
                  <a:pt x="4688383" y="3467100"/>
                </a:lnTo>
                <a:lnTo>
                  <a:pt x="4670895" y="3505200"/>
                </a:lnTo>
                <a:lnTo>
                  <a:pt x="4652899" y="3556000"/>
                </a:lnTo>
                <a:lnTo>
                  <a:pt x="4634458" y="3594100"/>
                </a:lnTo>
                <a:lnTo>
                  <a:pt x="4615612" y="3632200"/>
                </a:lnTo>
                <a:lnTo>
                  <a:pt x="4596435" y="3670300"/>
                </a:lnTo>
                <a:lnTo>
                  <a:pt x="4576965" y="3708400"/>
                </a:lnTo>
                <a:lnTo>
                  <a:pt x="4557268" y="3746500"/>
                </a:lnTo>
                <a:lnTo>
                  <a:pt x="4537392" y="3784600"/>
                </a:lnTo>
                <a:lnTo>
                  <a:pt x="4457217" y="3937000"/>
                </a:lnTo>
                <a:lnTo>
                  <a:pt x="4437278" y="3962400"/>
                </a:lnTo>
                <a:lnTo>
                  <a:pt x="4417492" y="4000500"/>
                </a:lnTo>
                <a:lnTo>
                  <a:pt x="4397895" y="4025900"/>
                </a:lnTo>
                <a:lnTo>
                  <a:pt x="4369638" y="4076700"/>
                </a:lnTo>
                <a:lnTo>
                  <a:pt x="4340961" y="4127500"/>
                </a:lnTo>
                <a:lnTo>
                  <a:pt x="4311866" y="4165600"/>
                </a:lnTo>
                <a:lnTo>
                  <a:pt x="4282389" y="4203700"/>
                </a:lnTo>
                <a:lnTo>
                  <a:pt x="4252531" y="4254500"/>
                </a:lnTo>
                <a:lnTo>
                  <a:pt x="4222293" y="4292600"/>
                </a:lnTo>
                <a:lnTo>
                  <a:pt x="4191698" y="4343400"/>
                </a:lnTo>
                <a:lnTo>
                  <a:pt x="4160748" y="4381500"/>
                </a:lnTo>
                <a:lnTo>
                  <a:pt x="4129481" y="4419600"/>
                </a:lnTo>
                <a:lnTo>
                  <a:pt x="4097871" y="4470400"/>
                </a:lnTo>
                <a:lnTo>
                  <a:pt x="4065955" y="4508500"/>
                </a:lnTo>
                <a:lnTo>
                  <a:pt x="4033748" y="4546600"/>
                </a:lnTo>
                <a:lnTo>
                  <a:pt x="4001249" y="4584700"/>
                </a:lnTo>
                <a:lnTo>
                  <a:pt x="3968470" y="4635500"/>
                </a:lnTo>
                <a:lnTo>
                  <a:pt x="3935438" y="4673600"/>
                </a:lnTo>
                <a:lnTo>
                  <a:pt x="3868610" y="4749800"/>
                </a:lnTo>
                <a:lnTo>
                  <a:pt x="3800881" y="4826000"/>
                </a:lnTo>
                <a:lnTo>
                  <a:pt x="3697770" y="4940300"/>
                </a:lnTo>
                <a:lnTo>
                  <a:pt x="3558006" y="5092700"/>
                </a:lnTo>
                <a:lnTo>
                  <a:pt x="3522726" y="5118100"/>
                </a:lnTo>
                <a:lnTo>
                  <a:pt x="3380651" y="5270500"/>
                </a:lnTo>
                <a:lnTo>
                  <a:pt x="3344951" y="5295900"/>
                </a:lnTo>
                <a:lnTo>
                  <a:pt x="3237598" y="5410200"/>
                </a:lnTo>
                <a:lnTo>
                  <a:pt x="3201771" y="5435600"/>
                </a:lnTo>
                <a:lnTo>
                  <a:pt x="3130131" y="5511800"/>
                </a:lnTo>
                <a:lnTo>
                  <a:pt x="3094342" y="5537200"/>
                </a:lnTo>
                <a:lnTo>
                  <a:pt x="3058579" y="5575300"/>
                </a:lnTo>
                <a:lnTo>
                  <a:pt x="3022854" y="5600700"/>
                </a:lnTo>
                <a:lnTo>
                  <a:pt x="2870657" y="5753100"/>
                </a:lnTo>
                <a:lnTo>
                  <a:pt x="2794774" y="5816600"/>
                </a:lnTo>
                <a:lnTo>
                  <a:pt x="2719044" y="5892800"/>
                </a:lnTo>
                <a:lnTo>
                  <a:pt x="2643492" y="5956300"/>
                </a:lnTo>
                <a:lnTo>
                  <a:pt x="2530525" y="6057900"/>
                </a:lnTo>
                <a:lnTo>
                  <a:pt x="2231707" y="6337300"/>
                </a:lnTo>
                <a:lnTo>
                  <a:pt x="2203564" y="7353300"/>
                </a:lnTo>
                <a:lnTo>
                  <a:pt x="2214080" y="7353300"/>
                </a:lnTo>
                <a:lnTo>
                  <a:pt x="2219185" y="7340600"/>
                </a:lnTo>
                <a:lnTo>
                  <a:pt x="2887332" y="6718300"/>
                </a:lnTo>
                <a:lnTo>
                  <a:pt x="3033560" y="6591300"/>
                </a:lnTo>
                <a:lnTo>
                  <a:pt x="3143961" y="6489700"/>
                </a:lnTo>
                <a:lnTo>
                  <a:pt x="3217862" y="6413500"/>
                </a:lnTo>
                <a:lnTo>
                  <a:pt x="3291967" y="6350000"/>
                </a:lnTo>
                <a:lnTo>
                  <a:pt x="3366236" y="6273800"/>
                </a:lnTo>
                <a:lnTo>
                  <a:pt x="3440646" y="6210300"/>
                </a:lnTo>
                <a:lnTo>
                  <a:pt x="3550247" y="6108700"/>
                </a:lnTo>
                <a:lnTo>
                  <a:pt x="3585375" y="6070600"/>
                </a:lnTo>
                <a:lnTo>
                  <a:pt x="3620554" y="6045200"/>
                </a:lnTo>
                <a:lnTo>
                  <a:pt x="3655758" y="6007100"/>
                </a:lnTo>
                <a:lnTo>
                  <a:pt x="3690988" y="5981700"/>
                </a:lnTo>
                <a:lnTo>
                  <a:pt x="3761486" y="5905500"/>
                </a:lnTo>
                <a:lnTo>
                  <a:pt x="3796728" y="5880100"/>
                </a:lnTo>
                <a:lnTo>
                  <a:pt x="3902354" y="5765800"/>
                </a:lnTo>
                <a:lnTo>
                  <a:pt x="3937495" y="5740400"/>
                </a:lnTo>
                <a:lnTo>
                  <a:pt x="4042587" y="5626100"/>
                </a:lnTo>
                <a:lnTo>
                  <a:pt x="4077487" y="5600700"/>
                </a:lnTo>
                <a:lnTo>
                  <a:pt x="4250499" y="5410200"/>
                </a:lnTo>
                <a:lnTo>
                  <a:pt x="4386631" y="5257800"/>
                </a:lnTo>
                <a:lnTo>
                  <a:pt x="4487024" y="5143500"/>
                </a:lnTo>
                <a:lnTo>
                  <a:pt x="4553001" y="5067300"/>
                </a:lnTo>
                <a:lnTo>
                  <a:pt x="4585678" y="5016500"/>
                </a:lnTo>
                <a:lnTo>
                  <a:pt x="4650371" y="4940300"/>
                </a:lnTo>
                <a:lnTo>
                  <a:pt x="4682363" y="4902200"/>
                </a:lnTo>
                <a:lnTo>
                  <a:pt x="4714113" y="4851400"/>
                </a:lnTo>
                <a:lnTo>
                  <a:pt x="4745596" y="4813300"/>
                </a:lnTo>
                <a:lnTo>
                  <a:pt x="4776825" y="4775200"/>
                </a:lnTo>
                <a:lnTo>
                  <a:pt x="4807775" y="4724400"/>
                </a:lnTo>
                <a:lnTo>
                  <a:pt x="4838446" y="4686300"/>
                </a:lnTo>
                <a:lnTo>
                  <a:pt x="4868824" y="4635500"/>
                </a:lnTo>
                <a:lnTo>
                  <a:pt x="4898898" y="4597400"/>
                </a:lnTo>
                <a:lnTo>
                  <a:pt x="4928667" y="4546600"/>
                </a:lnTo>
                <a:lnTo>
                  <a:pt x="4958118" y="4508500"/>
                </a:lnTo>
                <a:lnTo>
                  <a:pt x="4987239" y="4457700"/>
                </a:lnTo>
                <a:lnTo>
                  <a:pt x="5016017" y="4406900"/>
                </a:lnTo>
                <a:lnTo>
                  <a:pt x="5035181" y="4381500"/>
                </a:lnTo>
                <a:lnTo>
                  <a:pt x="5054498" y="4343400"/>
                </a:lnTo>
                <a:lnTo>
                  <a:pt x="5073942" y="4318000"/>
                </a:lnTo>
                <a:lnTo>
                  <a:pt x="5093487" y="4279900"/>
                </a:lnTo>
                <a:lnTo>
                  <a:pt x="5191480" y="4102100"/>
                </a:lnTo>
                <a:lnTo>
                  <a:pt x="5210899" y="4064000"/>
                </a:lnTo>
                <a:lnTo>
                  <a:pt x="5230190" y="4025900"/>
                </a:lnTo>
                <a:lnTo>
                  <a:pt x="5249303" y="3987800"/>
                </a:lnTo>
                <a:lnTo>
                  <a:pt x="5268226" y="3949700"/>
                </a:lnTo>
                <a:lnTo>
                  <a:pt x="5286921" y="3911600"/>
                </a:lnTo>
                <a:lnTo>
                  <a:pt x="5305336" y="3873500"/>
                </a:lnTo>
                <a:lnTo>
                  <a:pt x="5323459" y="3835400"/>
                </a:lnTo>
                <a:lnTo>
                  <a:pt x="5341239" y="3784600"/>
                </a:lnTo>
                <a:lnTo>
                  <a:pt x="5358663" y="3746500"/>
                </a:lnTo>
                <a:lnTo>
                  <a:pt x="5375694" y="3708400"/>
                </a:lnTo>
                <a:lnTo>
                  <a:pt x="5392293" y="3657600"/>
                </a:lnTo>
                <a:lnTo>
                  <a:pt x="5408422" y="3619500"/>
                </a:lnTo>
                <a:lnTo>
                  <a:pt x="5424055" y="3568700"/>
                </a:lnTo>
                <a:lnTo>
                  <a:pt x="5439168" y="3530600"/>
                </a:lnTo>
                <a:lnTo>
                  <a:pt x="5453710" y="3479800"/>
                </a:lnTo>
                <a:lnTo>
                  <a:pt x="5467655" y="3429000"/>
                </a:lnTo>
                <a:lnTo>
                  <a:pt x="5480977" y="3390900"/>
                </a:lnTo>
                <a:lnTo>
                  <a:pt x="5493639" y="3340100"/>
                </a:lnTo>
                <a:lnTo>
                  <a:pt x="5505602" y="3289300"/>
                </a:lnTo>
                <a:lnTo>
                  <a:pt x="5516842" y="3238500"/>
                </a:lnTo>
                <a:lnTo>
                  <a:pt x="5527319" y="3187700"/>
                </a:lnTo>
                <a:lnTo>
                  <a:pt x="5537009" y="3136900"/>
                </a:lnTo>
                <a:lnTo>
                  <a:pt x="5545874" y="3086100"/>
                </a:lnTo>
                <a:lnTo>
                  <a:pt x="5553875" y="3035300"/>
                </a:lnTo>
                <a:lnTo>
                  <a:pt x="5560987" y="2984500"/>
                </a:lnTo>
                <a:lnTo>
                  <a:pt x="5567184" y="2933700"/>
                </a:lnTo>
                <a:lnTo>
                  <a:pt x="5572417" y="2882900"/>
                </a:lnTo>
                <a:lnTo>
                  <a:pt x="5576659" y="2832100"/>
                </a:lnTo>
                <a:lnTo>
                  <a:pt x="5579872" y="2781300"/>
                </a:lnTo>
                <a:lnTo>
                  <a:pt x="5582043" y="2717800"/>
                </a:lnTo>
                <a:lnTo>
                  <a:pt x="5583123" y="2667000"/>
                </a:lnTo>
                <a:close/>
              </a:path>
            </a:pathLst>
          </a:custGeom>
          <a:solidFill>
            <a:srgbClr val="F7F7F7">
              <a:alpha val="72000"/>
            </a:srgbClr>
          </a:solidFill>
        </p:spPr>
        <p:txBody>
          <a:bodyPr wrap="square" lIns="0" tIns="0" rIns="0" bIns="0" rtlCol="0"/>
          <a:lstStyle/>
          <a:p>
            <a:endParaRPr lang="en-GB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B732AA2-AAC6-45D5-9AD9-893F07FED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662" y="382924"/>
            <a:ext cx="9569449" cy="794088"/>
          </a:xfrm>
        </p:spPr>
        <p:txBody>
          <a:bodyPr>
            <a:normAutofit/>
          </a:bodyPr>
          <a:lstStyle/>
          <a:p>
            <a:pPr algn="l"/>
            <a:r>
              <a:rPr lang="en-GB" sz="4411" dirty="0">
                <a:solidFill>
                  <a:srgbClr val="6D1229"/>
                </a:solidFill>
              </a:rPr>
              <a:t>Our strategy - how do we do this?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629C38-B0B0-98B3-6436-B1FBB8816E8A}"/>
              </a:ext>
            </a:extLst>
          </p:cNvPr>
          <p:cNvSpPr txBox="1"/>
          <p:nvPr/>
        </p:nvSpPr>
        <p:spPr>
          <a:xfrm>
            <a:off x="82550" y="1177012"/>
            <a:ext cx="10528300" cy="584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4200" indent="-504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6D1229"/>
                </a:solidFill>
              </a:rPr>
              <a:t>Committed to each school’s ethos and uniqueness</a:t>
            </a:r>
          </a:p>
          <a:p>
            <a:pPr marL="504200" indent="-504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6D1229"/>
                </a:solidFill>
              </a:rPr>
              <a:t>Have a clear Trust strategy for addressing key issues (behaviour,  SEND, finances, school improvement)</a:t>
            </a:r>
          </a:p>
          <a:p>
            <a:pPr marL="504200" indent="-504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6D1229"/>
                </a:solidFill>
              </a:rPr>
              <a:t>Strong school improvement support (using external experts and Trust specialists)</a:t>
            </a:r>
          </a:p>
          <a:p>
            <a:pPr marL="504200" indent="-504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6D1229"/>
                </a:solidFill>
              </a:rPr>
              <a:t>Shared services (SEND, training/CPD, qualifications, interventions)</a:t>
            </a:r>
          </a:p>
          <a:p>
            <a:pPr marL="504200" indent="-504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6D1229"/>
                </a:solidFill>
              </a:rPr>
              <a:t>Employer of choice, train and retain quality staff</a:t>
            </a:r>
          </a:p>
          <a:p>
            <a:pPr marL="504200" indent="-504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6D1229"/>
                </a:solidFill>
              </a:rPr>
              <a:t>Support for leaders: Ofsted/CSI, HR; legal, GDPR, recruitment, policy development, Governor training</a:t>
            </a:r>
          </a:p>
        </p:txBody>
      </p:sp>
    </p:spTree>
    <p:extLst>
      <p:ext uri="{BB962C8B-B14F-4D97-AF65-F5344CB8AC3E}">
        <p14:creationId xmlns:p14="http://schemas.microsoft.com/office/powerpoint/2010/main" val="1377275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B82A-C370-45F1-B43C-2C8E41E61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8475" y="3751713"/>
            <a:ext cx="6297295" cy="569387"/>
          </a:xfrm>
        </p:spPr>
        <p:txBody>
          <a:bodyPr/>
          <a:lstStyle/>
          <a:p>
            <a:pPr algn="ctr"/>
            <a:r>
              <a:rPr lang="en-GB" dirty="0"/>
              <a:t>Why a Trust?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D5AAC9-6A7D-4129-9F0E-DB4FA0A1C1A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0" r="64725" b="12869"/>
          <a:stretch/>
        </p:blipFill>
        <p:spPr bwMode="auto">
          <a:xfrm>
            <a:off x="3463517" y="85725"/>
            <a:ext cx="3419475" cy="2057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St Bonaventure's (@StBonsPrimary) / X">
            <a:extLst>
              <a:ext uri="{FF2B5EF4-FFF2-40B4-BE49-F238E27FC236}">
                <a16:creationId xmlns:a16="http://schemas.microsoft.com/office/drawing/2014/main" id="{67E3E6D4-496D-9DD0-D440-9126BCD2C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67" b="95417" l="10000" r="90000">
                        <a14:foregroundMark x1="18333" y1="7083" x2="18333" y2="7083"/>
                        <a14:foregroundMark x1="77917" y1="4583" x2="77917" y2="4583"/>
                        <a14:foregroundMark x1="15000" y1="76250" x2="15000" y2="76250"/>
                        <a14:foregroundMark x1="13333" y1="78333" x2="13333" y2="78333"/>
                        <a14:foregroundMark x1="12917" y1="74583" x2="12917" y2="74583"/>
                        <a14:foregroundMark x1="27083" y1="89583" x2="55417" y2="91667"/>
                        <a14:foregroundMark x1="55417" y1="91667" x2="57083" y2="91250"/>
                        <a14:foregroundMark x1="50417" y1="95417" x2="50417" y2="95417"/>
                        <a14:foregroundMark x1="12500" y1="72917" x2="12500" y2="72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75" y="5465459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t Joseph's Catholic Primary School - Home">
            <a:extLst>
              <a:ext uri="{FF2B5EF4-FFF2-40B4-BE49-F238E27FC236}">
                <a16:creationId xmlns:a16="http://schemas.microsoft.com/office/drawing/2014/main" id="{CBD07CAE-AE77-AA87-CD9A-CA6B49FB1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5341467"/>
            <a:ext cx="1295400" cy="175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ignature Sports">
            <a:extLst>
              <a:ext uri="{FF2B5EF4-FFF2-40B4-BE49-F238E27FC236}">
                <a16:creationId xmlns:a16="http://schemas.microsoft.com/office/drawing/2014/main" id="{C000C2F8-61DF-A654-14A6-E20A57686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925" y="523112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yellow and blue shield with a cross&#10;&#10;Description automatically generated">
            <a:extLst>
              <a:ext uri="{FF2B5EF4-FFF2-40B4-BE49-F238E27FC236}">
                <a16:creationId xmlns:a16="http://schemas.microsoft.com/office/drawing/2014/main" id="{C8BE243E-84D8-C0FD-B134-B351D30ECA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342" y="185247"/>
            <a:ext cx="3954805" cy="2224578"/>
          </a:xfrm>
          <a:prstGeom prst="rect">
            <a:avLst/>
          </a:prstGeom>
        </p:spPr>
      </p:pic>
      <p:pic>
        <p:nvPicPr>
          <p:cNvPr id="8" name="Picture 7" descr="A blue shield with green and yellow letters&#10;&#10;Description automatically generated">
            <a:extLst>
              <a:ext uri="{FF2B5EF4-FFF2-40B4-BE49-F238E27FC236}">
                <a16:creationId xmlns:a16="http://schemas.microsoft.com/office/drawing/2014/main" id="{BC26840D-2375-9DA8-D096-20B0A9ED76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06" b="97255" l="6522" r="94783">
                        <a14:foregroundMark x1="6522" y1="4706" x2="12174" y2="47059"/>
                        <a14:foregroundMark x1="11304" y1="5882" x2="11304" y2="5882"/>
                        <a14:foregroundMark x1="8261" y1="5098" x2="86957" y2="6275"/>
                        <a14:foregroundMark x1="88696" y1="5882" x2="91739" y2="28627"/>
                        <a14:foregroundMark x1="94783" y1="7843" x2="94783" y2="27059"/>
                        <a14:foregroundMark x1="92174" y1="28627" x2="85217" y2="47451"/>
                        <a14:foregroundMark x1="93478" y1="34902" x2="86957" y2="53725"/>
                        <a14:foregroundMark x1="86957" y1="53725" x2="86087" y2="54902"/>
                        <a14:foregroundMark x1="86522" y1="54510" x2="81304" y2="71765"/>
                        <a14:foregroundMark x1="78261" y1="70196" x2="63913" y2="81569"/>
                        <a14:foregroundMark x1="70435" y1="77255" x2="55217" y2="89412"/>
                        <a14:foregroundMark x1="55652" y1="89412" x2="47826" y2="94118"/>
                        <a14:foregroundMark x1="49565" y1="97255" x2="39130" y2="85098"/>
                        <a14:foregroundMark x1="44348" y1="91373" x2="30870" y2="78039"/>
                        <a14:foregroundMark x1="33043" y1="81176" x2="16957" y2="69412"/>
                        <a14:foregroundMark x1="22609" y1="74902" x2="13478" y2="52941"/>
                        <a14:foregroundMark x1="18261" y1="63922" x2="8261" y2="407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273" y="2246555"/>
            <a:ext cx="1095375" cy="1214438"/>
          </a:xfrm>
          <a:prstGeom prst="rect">
            <a:avLst/>
          </a:prstGeom>
        </p:spPr>
      </p:pic>
      <p:pic>
        <p:nvPicPr>
          <p:cNvPr id="9" name="Picture 8" descr="A logo for a catholic primary&#10;&#10;Description automatically generated">
            <a:extLst>
              <a:ext uri="{FF2B5EF4-FFF2-40B4-BE49-F238E27FC236}">
                <a16:creationId xmlns:a16="http://schemas.microsoft.com/office/drawing/2014/main" id="{45405C06-E706-A198-BC6E-AC217584F0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47981" y1="38056" x2="44519" y2="52500"/>
                        <a14:foregroundMark x1="44519" y1="52500" x2="52692" y2="60833"/>
                        <a14:foregroundMark x1="52692" y1="60833" x2="56442" y2="51667"/>
                        <a14:foregroundMark x1="56442" y1="51667" x2="56442" y2="48056"/>
                        <a14:foregroundMark x1="54327" y1="42222" x2="50481" y2="51667"/>
                        <a14:foregroundMark x1="46442" y1="42778" x2="44519" y2="43889"/>
                        <a14:foregroundMark x1="44327" y1="43333" x2="44519" y2="52222"/>
                        <a14:foregroundMark x1="44135" y1="47778" x2="44135" y2="51389"/>
                        <a14:foregroundMark x1="42019" y1="49444" x2="42019" y2="49444"/>
                        <a14:foregroundMark x1="46250" y1="60278" x2="46250" y2="60278"/>
                        <a14:foregroundMark x1="50673" y1="65556" x2="50481" y2="58611"/>
                        <a14:foregroundMark x1="49904" y1="41389" x2="50481" y2="36944"/>
                        <a14:foregroundMark x1="50673" y1="35000" x2="50673" y2="35000"/>
                        <a14:foregroundMark x1="59135" y1="49167" x2="59135" y2="4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66" y="1114425"/>
            <a:ext cx="5346692" cy="3701556"/>
          </a:xfrm>
          <a:prstGeom prst="rect">
            <a:avLst/>
          </a:prstGeom>
        </p:spPr>
      </p:pic>
      <p:pic>
        <p:nvPicPr>
          <p:cNvPr id="10" name="Picture 9" descr="A blue and yellow logo&#10;&#10;Description automatically generated">
            <a:extLst>
              <a:ext uri="{FF2B5EF4-FFF2-40B4-BE49-F238E27FC236}">
                <a16:creationId xmlns:a16="http://schemas.microsoft.com/office/drawing/2014/main" id="{46FE7A19-F4E7-A21E-55A2-66532AC129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467" y="773906"/>
            <a:ext cx="1656050" cy="121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20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813B0CA-965C-8C3A-E12E-0BE94BFFE514}"/>
              </a:ext>
            </a:extLst>
          </p:cNvPr>
          <p:cNvSpPr/>
          <p:nvPr/>
        </p:nvSpPr>
        <p:spPr>
          <a:xfrm>
            <a:off x="0" y="166979"/>
            <a:ext cx="5583555" cy="7393305"/>
          </a:xfrm>
          <a:custGeom>
            <a:avLst/>
            <a:gdLst/>
            <a:ahLst/>
            <a:cxnLst/>
            <a:rect l="l" t="t" r="r" b="b"/>
            <a:pathLst>
              <a:path w="5583555" h="7393305">
                <a:moveTo>
                  <a:pt x="849274" y="7353300"/>
                </a:moveTo>
                <a:lnTo>
                  <a:pt x="822909" y="6337300"/>
                </a:lnTo>
                <a:lnTo>
                  <a:pt x="754697" y="6273800"/>
                </a:lnTo>
                <a:lnTo>
                  <a:pt x="720712" y="6235700"/>
                </a:lnTo>
                <a:lnTo>
                  <a:pt x="686930" y="6210300"/>
                </a:lnTo>
                <a:lnTo>
                  <a:pt x="653465" y="6172200"/>
                </a:lnTo>
                <a:lnTo>
                  <a:pt x="582206" y="6108700"/>
                </a:lnTo>
                <a:lnTo>
                  <a:pt x="510895" y="6032500"/>
                </a:lnTo>
                <a:lnTo>
                  <a:pt x="439521" y="5969000"/>
                </a:lnTo>
                <a:lnTo>
                  <a:pt x="368084" y="5892800"/>
                </a:lnTo>
                <a:lnTo>
                  <a:pt x="296545" y="5829300"/>
                </a:lnTo>
                <a:lnTo>
                  <a:pt x="189992" y="5727700"/>
                </a:lnTo>
                <a:lnTo>
                  <a:pt x="47269" y="5575300"/>
                </a:lnTo>
                <a:lnTo>
                  <a:pt x="0" y="5537200"/>
                </a:lnTo>
                <a:lnTo>
                  <a:pt x="0" y="6553200"/>
                </a:lnTo>
                <a:lnTo>
                  <a:pt x="37388" y="6591300"/>
                </a:lnTo>
                <a:lnTo>
                  <a:pt x="72834" y="6629400"/>
                </a:lnTo>
                <a:lnTo>
                  <a:pt x="108254" y="6654800"/>
                </a:lnTo>
                <a:lnTo>
                  <a:pt x="143624" y="6692900"/>
                </a:lnTo>
                <a:lnTo>
                  <a:pt x="217284" y="6769100"/>
                </a:lnTo>
                <a:lnTo>
                  <a:pt x="254304" y="6794500"/>
                </a:lnTo>
                <a:lnTo>
                  <a:pt x="402564" y="6946900"/>
                </a:lnTo>
                <a:lnTo>
                  <a:pt x="439432" y="6972300"/>
                </a:lnTo>
                <a:lnTo>
                  <a:pt x="512572" y="7048500"/>
                </a:lnTo>
                <a:lnTo>
                  <a:pt x="548754" y="7073900"/>
                </a:lnTo>
                <a:lnTo>
                  <a:pt x="584619" y="7112000"/>
                </a:lnTo>
                <a:lnTo>
                  <a:pt x="620102" y="7137400"/>
                </a:lnTo>
                <a:lnTo>
                  <a:pt x="655154" y="7175500"/>
                </a:lnTo>
                <a:lnTo>
                  <a:pt x="723811" y="7239000"/>
                </a:lnTo>
                <a:lnTo>
                  <a:pt x="786549" y="7289800"/>
                </a:lnTo>
                <a:lnTo>
                  <a:pt x="817905" y="7327900"/>
                </a:lnTo>
                <a:lnTo>
                  <a:pt x="849274" y="7353300"/>
                </a:lnTo>
                <a:close/>
              </a:path>
              <a:path w="5583555" h="7393305">
                <a:moveTo>
                  <a:pt x="2944291" y="3001810"/>
                </a:moveTo>
                <a:lnTo>
                  <a:pt x="2100122" y="3001810"/>
                </a:lnTo>
                <a:lnTo>
                  <a:pt x="2127072" y="2018284"/>
                </a:lnTo>
                <a:lnTo>
                  <a:pt x="934504" y="2018284"/>
                </a:lnTo>
                <a:lnTo>
                  <a:pt x="959827" y="3001810"/>
                </a:lnTo>
                <a:lnTo>
                  <a:pt x="60261" y="3001810"/>
                </a:lnTo>
                <a:lnTo>
                  <a:pt x="60261" y="4119956"/>
                </a:lnTo>
                <a:lnTo>
                  <a:pt x="989939" y="4119956"/>
                </a:lnTo>
                <a:lnTo>
                  <a:pt x="1075436" y="7393025"/>
                </a:lnTo>
                <a:lnTo>
                  <a:pt x="1978190" y="7393025"/>
                </a:lnTo>
                <a:lnTo>
                  <a:pt x="2068461" y="4119956"/>
                </a:lnTo>
                <a:lnTo>
                  <a:pt x="2944291" y="4119956"/>
                </a:lnTo>
                <a:lnTo>
                  <a:pt x="2944291" y="3001810"/>
                </a:lnTo>
                <a:close/>
              </a:path>
              <a:path w="5583555" h="7393305">
                <a:moveTo>
                  <a:pt x="5583123" y="2667000"/>
                </a:moveTo>
                <a:lnTo>
                  <a:pt x="5583072" y="2616200"/>
                </a:lnTo>
                <a:lnTo>
                  <a:pt x="5581878" y="2552700"/>
                </a:lnTo>
                <a:lnTo>
                  <a:pt x="5579491" y="2501900"/>
                </a:lnTo>
                <a:lnTo>
                  <a:pt x="5575884" y="2438400"/>
                </a:lnTo>
                <a:lnTo>
                  <a:pt x="5571033" y="2387600"/>
                </a:lnTo>
                <a:lnTo>
                  <a:pt x="5564886" y="2324100"/>
                </a:lnTo>
                <a:lnTo>
                  <a:pt x="5557431" y="2260600"/>
                </a:lnTo>
                <a:lnTo>
                  <a:pt x="5548617" y="2209800"/>
                </a:lnTo>
                <a:lnTo>
                  <a:pt x="5538419" y="2146300"/>
                </a:lnTo>
                <a:lnTo>
                  <a:pt x="5526798" y="2082800"/>
                </a:lnTo>
                <a:lnTo>
                  <a:pt x="5516613" y="2044700"/>
                </a:lnTo>
                <a:lnTo>
                  <a:pt x="5505602" y="1993900"/>
                </a:lnTo>
                <a:lnTo>
                  <a:pt x="5493753" y="1943100"/>
                </a:lnTo>
                <a:lnTo>
                  <a:pt x="5481104" y="1905000"/>
                </a:lnTo>
                <a:lnTo>
                  <a:pt x="5467642" y="1854200"/>
                </a:lnTo>
                <a:lnTo>
                  <a:pt x="5453380" y="1803400"/>
                </a:lnTo>
                <a:lnTo>
                  <a:pt x="5438343" y="1765300"/>
                </a:lnTo>
                <a:lnTo>
                  <a:pt x="5422519" y="1714500"/>
                </a:lnTo>
                <a:lnTo>
                  <a:pt x="5405933" y="1676400"/>
                </a:lnTo>
                <a:lnTo>
                  <a:pt x="5388584" y="1625600"/>
                </a:lnTo>
                <a:lnTo>
                  <a:pt x="5370487" y="1587500"/>
                </a:lnTo>
                <a:lnTo>
                  <a:pt x="5351640" y="1536700"/>
                </a:lnTo>
                <a:lnTo>
                  <a:pt x="5332069" y="1498600"/>
                </a:lnTo>
                <a:lnTo>
                  <a:pt x="5311787" y="1460500"/>
                </a:lnTo>
                <a:lnTo>
                  <a:pt x="5290782" y="1409700"/>
                </a:lnTo>
                <a:lnTo>
                  <a:pt x="5269077" y="1371600"/>
                </a:lnTo>
                <a:lnTo>
                  <a:pt x="5246675" y="1333500"/>
                </a:lnTo>
                <a:lnTo>
                  <a:pt x="5223586" y="1295400"/>
                </a:lnTo>
                <a:lnTo>
                  <a:pt x="5199837" y="1257300"/>
                </a:lnTo>
                <a:lnTo>
                  <a:pt x="5175402" y="1219200"/>
                </a:lnTo>
                <a:lnTo>
                  <a:pt x="5150320" y="1181100"/>
                </a:lnTo>
                <a:lnTo>
                  <a:pt x="5124589" y="1143000"/>
                </a:lnTo>
                <a:lnTo>
                  <a:pt x="5098224" y="1104900"/>
                </a:lnTo>
                <a:lnTo>
                  <a:pt x="5071224" y="1066800"/>
                </a:lnTo>
                <a:lnTo>
                  <a:pt x="5043614" y="1028700"/>
                </a:lnTo>
                <a:lnTo>
                  <a:pt x="5015382" y="990600"/>
                </a:lnTo>
                <a:lnTo>
                  <a:pt x="4986553" y="952500"/>
                </a:lnTo>
                <a:lnTo>
                  <a:pt x="4957140" y="914400"/>
                </a:lnTo>
                <a:lnTo>
                  <a:pt x="4927130" y="889000"/>
                </a:lnTo>
                <a:lnTo>
                  <a:pt x="4896561" y="850900"/>
                </a:lnTo>
                <a:lnTo>
                  <a:pt x="4865421" y="812800"/>
                </a:lnTo>
                <a:lnTo>
                  <a:pt x="4833721" y="787400"/>
                </a:lnTo>
                <a:lnTo>
                  <a:pt x="4801476" y="749300"/>
                </a:lnTo>
                <a:lnTo>
                  <a:pt x="4768710" y="723900"/>
                </a:lnTo>
                <a:lnTo>
                  <a:pt x="4735398" y="685800"/>
                </a:lnTo>
                <a:lnTo>
                  <a:pt x="4701578" y="660400"/>
                </a:lnTo>
                <a:lnTo>
                  <a:pt x="4667250" y="622300"/>
                </a:lnTo>
                <a:lnTo>
                  <a:pt x="4632426" y="596900"/>
                </a:lnTo>
                <a:lnTo>
                  <a:pt x="4561306" y="546100"/>
                </a:lnTo>
                <a:lnTo>
                  <a:pt x="4525035" y="508000"/>
                </a:lnTo>
                <a:lnTo>
                  <a:pt x="4451121" y="457200"/>
                </a:lnTo>
                <a:lnTo>
                  <a:pt x="4413491" y="431800"/>
                </a:lnTo>
                <a:lnTo>
                  <a:pt x="4336948" y="381000"/>
                </a:lnTo>
                <a:lnTo>
                  <a:pt x="4298048" y="355600"/>
                </a:lnTo>
                <a:lnTo>
                  <a:pt x="4258729" y="342900"/>
                </a:lnTo>
                <a:lnTo>
                  <a:pt x="4178935" y="292100"/>
                </a:lnTo>
                <a:lnTo>
                  <a:pt x="4138460" y="279400"/>
                </a:lnTo>
                <a:lnTo>
                  <a:pt x="4056418" y="228600"/>
                </a:lnTo>
                <a:lnTo>
                  <a:pt x="3972979" y="203200"/>
                </a:lnTo>
                <a:lnTo>
                  <a:pt x="3930751" y="177800"/>
                </a:lnTo>
                <a:lnTo>
                  <a:pt x="3845344" y="152400"/>
                </a:lnTo>
                <a:lnTo>
                  <a:pt x="3802176" y="127000"/>
                </a:lnTo>
                <a:lnTo>
                  <a:pt x="3582098" y="63500"/>
                </a:lnTo>
                <a:lnTo>
                  <a:pt x="3537305" y="63500"/>
                </a:lnTo>
                <a:lnTo>
                  <a:pt x="3446996" y="38100"/>
                </a:lnTo>
                <a:lnTo>
                  <a:pt x="3401517" y="38100"/>
                </a:lnTo>
                <a:lnTo>
                  <a:pt x="3355810" y="25400"/>
                </a:lnTo>
                <a:lnTo>
                  <a:pt x="3309912" y="25400"/>
                </a:lnTo>
                <a:lnTo>
                  <a:pt x="3263823" y="12700"/>
                </a:lnTo>
                <a:lnTo>
                  <a:pt x="3217545" y="12700"/>
                </a:lnTo>
                <a:lnTo>
                  <a:pt x="3171088" y="0"/>
                </a:lnTo>
                <a:lnTo>
                  <a:pt x="2841815" y="0"/>
                </a:lnTo>
                <a:lnTo>
                  <a:pt x="2794292" y="12700"/>
                </a:lnTo>
                <a:lnTo>
                  <a:pt x="2699004" y="12700"/>
                </a:lnTo>
                <a:lnTo>
                  <a:pt x="2651239" y="25400"/>
                </a:lnTo>
                <a:lnTo>
                  <a:pt x="2599842" y="25400"/>
                </a:lnTo>
                <a:lnTo>
                  <a:pt x="2498369" y="50800"/>
                </a:lnTo>
                <a:lnTo>
                  <a:pt x="2448293" y="50800"/>
                </a:lnTo>
                <a:lnTo>
                  <a:pt x="2204275" y="114300"/>
                </a:lnTo>
                <a:lnTo>
                  <a:pt x="2156701" y="139700"/>
                </a:lnTo>
                <a:lnTo>
                  <a:pt x="2016340" y="177800"/>
                </a:lnTo>
                <a:lnTo>
                  <a:pt x="1970316" y="203200"/>
                </a:lnTo>
                <a:lnTo>
                  <a:pt x="1924672" y="215900"/>
                </a:lnTo>
                <a:lnTo>
                  <a:pt x="1834464" y="266700"/>
                </a:lnTo>
                <a:lnTo>
                  <a:pt x="1789912" y="279400"/>
                </a:lnTo>
                <a:lnTo>
                  <a:pt x="1701825" y="330200"/>
                </a:lnTo>
                <a:lnTo>
                  <a:pt x="1529651" y="431800"/>
                </a:lnTo>
                <a:lnTo>
                  <a:pt x="1312227" y="304800"/>
                </a:lnTo>
                <a:lnTo>
                  <a:pt x="1267955" y="279400"/>
                </a:lnTo>
                <a:lnTo>
                  <a:pt x="1223416" y="266700"/>
                </a:lnTo>
                <a:lnTo>
                  <a:pt x="1133576" y="215900"/>
                </a:lnTo>
                <a:lnTo>
                  <a:pt x="1088263" y="203200"/>
                </a:lnTo>
                <a:lnTo>
                  <a:pt x="1042695" y="177800"/>
                </a:lnTo>
                <a:lnTo>
                  <a:pt x="950798" y="152400"/>
                </a:lnTo>
                <a:lnTo>
                  <a:pt x="904468" y="127000"/>
                </a:lnTo>
                <a:lnTo>
                  <a:pt x="621284" y="50800"/>
                </a:lnTo>
                <a:lnTo>
                  <a:pt x="573227" y="50800"/>
                </a:lnTo>
                <a:lnTo>
                  <a:pt x="476377" y="25400"/>
                </a:lnTo>
                <a:lnTo>
                  <a:pt x="427596" y="25400"/>
                </a:lnTo>
                <a:lnTo>
                  <a:pt x="378574" y="12700"/>
                </a:lnTo>
                <a:lnTo>
                  <a:pt x="279806" y="12700"/>
                </a:lnTo>
                <a:lnTo>
                  <a:pt x="230073" y="0"/>
                </a:lnTo>
                <a:lnTo>
                  <a:pt x="0" y="0"/>
                </a:lnTo>
                <a:lnTo>
                  <a:pt x="0" y="723900"/>
                </a:lnTo>
                <a:lnTo>
                  <a:pt x="193979" y="723900"/>
                </a:lnTo>
                <a:lnTo>
                  <a:pt x="244246" y="736600"/>
                </a:lnTo>
                <a:lnTo>
                  <a:pt x="343471" y="736600"/>
                </a:lnTo>
                <a:lnTo>
                  <a:pt x="441007" y="762000"/>
                </a:lnTo>
                <a:lnTo>
                  <a:pt x="489178" y="762000"/>
                </a:lnTo>
                <a:lnTo>
                  <a:pt x="678180" y="812800"/>
                </a:lnTo>
                <a:lnTo>
                  <a:pt x="724573" y="838200"/>
                </a:lnTo>
                <a:lnTo>
                  <a:pt x="770648" y="850900"/>
                </a:lnTo>
                <a:lnTo>
                  <a:pt x="816419" y="876300"/>
                </a:lnTo>
                <a:lnTo>
                  <a:pt x="861910" y="889000"/>
                </a:lnTo>
                <a:lnTo>
                  <a:pt x="907122" y="914400"/>
                </a:lnTo>
                <a:lnTo>
                  <a:pt x="1173289" y="1066800"/>
                </a:lnTo>
                <a:lnTo>
                  <a:pt x="1216914" y="1104900"/>
                </a:lnTo>
                <a:lnTo>
                  <a:pt x="1260386" y="1130300"/>
                </a:lnTo>
                <a:lnTo>
                  <a:pt x="1303680" y="1168400"/>
                </a:lnTo>
                <a:lnTo>
                  <a:pt x="1530146" y="1346200"/>
                </a:lnTo>
                <a:lnTo>
                  <a:pt x="1756117" y="1168400"/>
                </a:lnTo>
                <a:lnTo>
                  <a:pt x="1796503" y="1130300"/>
                </a:lnTo>
                <a:lnTo>
                  <a:pt x="1878393" y="1079500"/>
                </a:lnTo>
                <a:lnTo>
                  <a:pt x="1919935" y="1041400"/>
                </a:lnTo>
                <a:lnTo>
                  <a:pt x="2047087" y="965200"/>
                </a:lnTo>
                <a:lnTo>
                  <a:pt x="2090331" y="952500"/>
                </a:lnTo>
                <a:lnTo>
                  <a:pt x="2178202" y="901700"/>
                </a:lnTo>
                <a:lnTo>
                  <a:pt x="2222855" y="889000"/>
                </a:lnTo>
                <a:lnTo>
                  <a:pt x="2267978" y="863600"/>
                </a:lnTo>
                <a:lnTo>
                  <a:pt x="2359723" y="838200"/>
                </a:lnTo>
                <a:lnTo>
                  <a:pt x="2406370" y="812800"/>
                </a:lnTo>
                <a:lnTo>
                  <a:pt x="2598305" y="762000"/>
                </a:lnTo>
                <a:lnTo>
                  <a:pt x="2647683" y="762000"/>
                </a:lnTo>
                <a:lnTo>
                  <a:pt x="2748178" y="736600"/>
                </a:lnTo>
                <a:lnTo>
                  <a:pt x="2842539" y="736600"/>
                </a:lnTo>
                <a:lnTo>
                  <a:pt x="2889542" y="723900"/>
                </a:lnTo>
                <a:lnTo>
                  <a:pt x="3122180" y="723900"/>
                </a:lnTo>
                <a:lnTo>
                  <a:pt x="3168104" y="736600"/>
                </a:lnTo>
                <a:lnTo>
                  <a:pt x="3213785" y="736600"/>
                </a:lnTo>
                <a:lnTo>
                  <a:pt x="3259213" y="749300"/>
                </a:lnTo>
                <a:lnTo>
                  <a:pt x="3304362" y="749300"/>
                </a:lnTo>
                <a:lnTo>
                  <a:pt x="3393757" y="774700"/>
                </a:lnTo>
                <a:lnTo>
                  <a:pt x="3437979" y="774700"/>
                </a:lnTo>
                <a:lnTo>
                  <a:pt x="3525355" y="800100"/>
                </a:lnTo>
                <a:lnTo>
                  <a:pt x="3568484" y="825500"/>
                </a:lnTo>
                <a:lnTo>
                  <a:pt x="3695395" y="863600"/>
                </a:lnTo>
                <a:lnTo>
                  <a:pt x="3736822" y="889000"/>
                </a:lnTo>
                <a:lnTo>
                  <a:pt x="3777792" y="901700"/>
                </a:lnTo>
                <a:lnTo>
                  <a:pt x="3818267" y="927100"/>
                </a:lnTo>
                <a:lnTo>
                  <a:pt x="3858234" y="939800"/>
                </a:lnTo>
                <a:lnTo>
                  <a:pt x="3897693" y="965200"/>
                </a:lnTo>
                <a:lnTo>
                  <a:pt x="3974960" y="1016000"/>
                </a:lnTo>
                <a:lnTo>
                  <a:pt x="4012755" y="1041400"/>
                </a:lnTo>
                <a:lnTo>
                  <a:pt x="4049953" y="1066800"/>
                </a:lnTo>
                <a:lnTo>
                  <a:pt x="4086542" y="1092200"/>
                </a:lnTo>
                <a:lnTo>
                  <a:pt x="4122509" y="1117600"/>
                </a:lnTo>
                <a:lnTo>
                  <a:pt x="4157840" y="1143000"/>
                </a:lnTo>
                <a:lnTo>
                  <a:pt x="4192498" y="1168400"/>
                </a:lnTo>
                <a:lnTo>
                  <a:pt x="4226496" y="1206500"/>
                </a:lnTo>
                <a:lnTo>
                  <a:pt x="4259783" y="1231900"/>
                </a:lnTo>
                <a:lnTo>
                  <a:pt x="4292371" y="1270000"/>
                </a:lnTo>
                <a:lnTo>
                  <a:pt x="4324223" y="1295400"/>
                </a:lnTo>
                <a:lnTo>
                  <a:pt x="4355338" y="1333500"/>
                </a:lnTo>
                <a:lnTo>
                  <a:pt x="4385678" y="1371600"/>
                </a:lnTo>
                <a:lnTo>
                  <a:pt x="4415244" y="1397000"/>
                </a:lnTo>
                <a:lnTo>
                  <a:pt x="4444009" y="1435100"/>
                </a:lnTo>
                <a:lnTo>
                  <a:pt x="4471949" y="1473200"/>
                </a:lnTo>
                <a:lnTo>
                  <a:pt x="4499064" y="1511300"/>
                </a:lnTo>
                <a:lnTo>
                  <a:pt x="4525327" y="1549400"/>
                </a:lnTo>
                <a:lnTo>
                  <a:pt x="4550727" y="1587500"/>
                </a:lnTo>
                <a:lnTo>
                  <a:pt x="4575238" y="1625600"/>
                </a:lnTo>
                <a:lnTo>
                  <a:pt x="4598848" y="1663700"/>
                </a:lnTo>
                <a:lnTo>
                  <a:pt x="4621530" y="1701800"/>
                </a:lnTo>
                <a:lnTo>
                  <a:pt x="4643272" y="1739900"/>
                </a:lnTo>
                <a:lnTo>
                  <a:pt x="4664075" y="1790700"/>
                </a:lnTo>
                <a:lnTo>
                  <a:pt x="4683887" y="1828800"/>
                </a:lnTo>
                <a:lnTo>
                  <a:pt x="4702721" y="1866900"/>
                </a:lnTo>
                <a:lnTo>
                  <a:pt x="4720539" y="1917700"/>
                </a:lnTo>
                <a:lnTo>
                  <a:pt x="4737341" y="1955800"/>
                </a:lnTo>
                <a:lnTo>
                  <a:pt x="4753089" y="2006600"/>
                </a:lnTo>
                <a:lnTo>
                  <a:pt x="4767783" y="2044700"/>
                </a:lnTo>
                <a:lnTo>
                  <a:pt x="4781397" y="2095500"/>
                </a:lnTo>
                <a:lnTo>
                  <a:pt x="4793920" y="2133600"/>
                </a:lnTo>
                <a:lnTo>
                  <a:pt x="4805337" y="2184400"/>
                </a:lnTo>
                <a:lnTo>
                  <a:pt x="4815611" y="2235200"/>
                </a:lnTo>
                <a:lnTo>
                  <a:pt x="4826546" y="2286000"/>
                </a:lnTo>
                <a:lnTo>
                  <a:pt x="4835652" y="2349500"/>
                </a:lnTo>
                <a:lnTo>
                  <a:pt x="4843018" y="2400300"/>
                </a:lnTo>
                <a:lnTo>
                  <a:pt x="4848669" y="2463800"/>
                </a:lnTo>
                <a:lnTo>
                  <a:pt x="4852682" y="2514600"/>
                </a:lnTo>
                <a:lnTo>
                  <a:pt x="4855095" y="2578100"/>
                </a:lnTo>
                <a:lnTo>
                  <a:pt x="4855972" y="2628900"/>
                </a:lnTo>
                <a:lnTo>
                  <a:pt x="4855375" y="2679700"/>
                </a:lnTo>
                <a:lnTo>
                  <a:pt x="4853343" y="2730500"/>
                </a:lnTo>
                <a:lnTo>
                  <a:pt x="4849939" y="2781300"/>
                </a:lnTo>
                <a:lnTo>
                  <a:pt x="4845202" y="2844800"/>
                </a:lnTo>
                <a:lnTo>
                  <a:pt x="4839208" y="2895600"/>
                </a:lnTo>
                <a:lnTo>
                  <a:pt x="4832007" y="2946400"/>
                </a:lnTo>
                <a:lnTo>
                  <a:pt x="4823650" y="2997200"/>
                </a:lnTo>
                <a:lnTo>
                  <a:pt x="4814189" y="3048000"/>
                </a:lnTo>
                <a:lnTo>
                  <a:pt x="4803673" y="3098800"/>
                </a:lnTo>
                <a:lnTo>
                  <a:pt x="4792167" y="3136900"/>
                </a:lnTo>
                <a:lnTo>
                  <a:pt x="4779721" y="3187700"/>
                </a:lnTo>
                <a:lnTo>
                  <a:pt x="4766399" y="3238500"/>
                </a:lnTo>
                <a:lnTo>
                  <a:pt x="4752238" y="3289300"/>
                </a:lnTo>
                <a:lnTo>
                  <a:pt x="4737303" y="3327400"/>
                </a:lnTo>
                <a:lnTo>
                  <a:pt x="4721644" y="3378200"/>
                </a:lnTo>
                <a:lnTo>
                  <a:pt x="4705324" y="3416300"/>
                </a:lnTo>
                <a:lnTo>
                  <a:pt x="4688383" y="3467100"/>
                </a:lnTo>
                <a:lnTo>
                  <a:pt x="4670895" y="3505200"/>
                </a:lnTo>
                <a:lnTo>
                  <a:pt x="4652899" y="3556000"/>
                </a:lnTo>
                <a:lnTo>
                  <a:pt x="4634458" y="3594100"/>
                </a:lnTo>
                <a:lnTo>
                  <a:pt x="4615612" y="3632200"/>
                </a:lnTo>
                <a:lnTo>
                  <a:pt x="4596435" y="3670300"/>
                </a:lnTo>
                <a:lnTo>
                  <a:pt x="4576965" y="3708400"/>
                </a:lnTo>
                <a:lnTo>
                  <a:pt x="4557268" y="3746500"/>
                </a:lnTo>
                <a:lnTo>
                  <a:pt x="4537392" y="3784600"/>
                </a:lnTo>
                <a:lnTo>
                  <a:pt x="4457217" y="3937000"/>
                </a:lnTo>
                <a:lnTo>
                  <a:pt x="4437278" y="3962400"/>
                </a:lnTo>
                <a:lnTo>
                  <a:pt x="4417492" y="4000500"/>
                </a:lnTo>
                <a:lnTo>
                  <a:pt x="4397895" y="4025900"/>
                </a:lnTo>
                <a:lnTo>
                  <a:pt x="4369638" y="4076700"/>
                </a:lnTo>
                <a:lnTo>
                  <a:pt x="4340961" y="4127500"/>
                </a:lnTo>
                <a:lnTo>
                  <a:pt x="4311866" y="4165600"/>
                </a:lnTo>
                <a:lnTo>
                  <a:pt x="4282389" y="4203700"/>
                </a:lnTo>
                <a:lnTo>
                  <a:pt x="4252531" y="4254500"/>
                </a:lnTo>
                <a:lnTo>
                  <a:pt x="4222293" y="4292600"/>
                </a:lnTo>
                <a:lnTo>
                  <a:pt x="4191698" y="4343400"/>
                </a:lnTo>
                <a:lnTo>
                  <a:pt x="4160748" y="4381500"/>
                </a:lnTo>
                <a:lnTo>
                  <a:pt x="4129481" y="4419600"/>
                </a:lnTo>
                <a:lnTo>
                  <a:pt x="4097871" y="4470400"/>
                </a:lnTo>
                <a:lnTo>
                  <a:pt x="4065955" y="4508500"/>
                </a:lnTo>
                <a:lnTo>
                  <a:pt x="4033748" y="4546600"/>
                </a:lnTo>
                <a:lnTo>
                  <a:pt x="4001249" y="4584700"/>
                </a:lnTo>
                <a:lnTo>
                  <a:pt x="3968470" y="4635500"/>
                </a:lnTo>
                <a:lnTo>
                  <a:pt x="3935438" y="4673600"/>
                </a:lnTo>
                <a:lnTo>
                  <a:pt x="3868610" y="4749800"/>
                </a:lnTo>
                <a:lnTo>
                  <a:pt x="3800881" y="4826000"/>
                </a:lnTo>
                <a:lnTo>
                  <a:pt x="3697770" y="4940300"/>
                </a:lnTo>
                <a:lnTo>
                  <a:pt x="3558006" y="5092700"/>
                </a:lnTo>
                <a:lnTo>
                  <a:pt x="3522726" y="5118100"/>
                </a:lnTo>
                <a:lnTo>
                  <a:pt x="3380651" y="5270500"/>
                </a:lnTo>
                <a:lnTo>
                  <a:pt x="3344951" y="5295900"/>
                </a:lnTo>
                <a:lnTo>
                  <a:pt x="3237598" y="5410200"/>
                </a:lnTo>
                <a:lnTo>
                  <a:pt x="3201771" y="5435600"/>
                </a:lnTo>
                <a:lnTo>
                  <a:pt x="3130131" y="5511800"/>
                </a:lnTo>
                <a:lnTo>
                  <a:pt x="3094342" y="5537200"/>
                </a:lnTo>
                <a:lnTo>
                  <a:pt x="3058579" y="5575300"/>
                </a:lnTo>
                <a:lnTo>
                  <a:pt x="3022854" y="5600700"/>
                </a:lnTo>
                <a:lnTo>
                  <a:pt x="2870657" y="5753100"/>
                </a:lnTo>
                <a:lnTo>
                  <a:pt x="2794774" y="5816600"/>
                </a:lnTo>
                <a:lnTo>
                  <a:pt x="2719044" y="5892800"/>
                </a:lnTo>
                <a:lnTo>
                  <a:pt x="2643492" y="5956300"/>
                </a:lnTo>
                <a:lnTo>
                  <a:pt x="2530525" y="6057900"/>
                </a:lnTo>
                <a:lnTo>
                  <a:pt x="2231707" y="6337300"/>
                </a:lnTo>
                <a:lnTo>
                  <a:pt x="2203564" y="7353300"/>
                </a:lnTo>
                <a:lnTo>
                  <a:pt x="2214080" y="7353300"/>
                </a:lnTo>
                <a:lnTo>
                  <a:pt x="2219185" y="7340600"/>
                </a:lnTo>
                <a:lnTo>
                  <a:pt x="2887332" y="6718300"/>
                </a:lnTo>
                <a:lnTo>
                  <a:pt x="3033560" y="6591300"/>
                </a:lnTo>
                <a:lnTo>
                  <a:pt x="3143961" y="6489700"/>
                </a:lnTo>
                <a:lnTo>
                  <a:pt x="3217862" y="6413500"/>
                </a:lnTo>
                <a:lnTo>
                  <a:pt x="3291967" y="6350000"/>
                </a:lnTo>
                <a:lnTo>
                  <a:pt x="3366236" y="6273800"/>
                </a:lnTo>
                <a:lnTo>
                  <a:pt x="3440646" y="6210300"/>
                </a:lnTo>
                <a:lnTo>
                  <a:pt x="3550247" y="6108700"/>
                </a:lnTo>
                <a:lnTo>
                  <a:pt x="3585375" y="6070600"/>
                </a:lnTo>
                <a:lnTo>
                  <a:pt x="3620554" y="6045200"/>
                </a:lnTo>
                <a:lnTo>
                  <a:pt x="3655758" y="6007100"/>
                </a:lnTo>
                <a:lnTo>
                  <a:pt x="3690988" y="5981700"/>
                </a:lnTo>
                <a:lnTo>
                  <a:pt x="3761486" y="5905500"/>
                </a:lnTo>
                <a:lnTo>
                  <a:pt x="3796728" y="5880100"/>
                </a:lnTo>
                <a:lnTo>
                  <a:pt x="3902354" y="5765800"/>
                </a:lnTo>
                <a:lnTo>
                  <a:pt x="3937495" y="5740400"/>
                </a:lnTo>
                <a:lnTo>
                  <a:pt x="4042587" y="5626100"/>
                </a:lnTo>
                <a:lnTo>
                  <a:pt x="4077487" y="5600700"/>
                </a:lnTo>
                <a:lnTo>
                  <a:pt x="4250499" y="5410200"/>
                </a:lnTo>
                <a:lnTo>
                  <a:pt x="4386631" y="5257800"/>
                </a:lnTo>
                <a:lnTo>
                  <a:pt x="4487024" y="5143500"/>
                </a:lnTo>
                <a:lnTo>
                  <a:pt x="4553001" y="5067300"/>
                </a:lnTo>
                <a:lnTo>
                  <a:pt x="4585678" y="5016500"/>
                </a:lnTo>
                <a:lnTo>
                  <a:pt x="4650371" y="4940300"/>
                </a:lnTo>
                <a:lnTo>
                  <a:pt x="4682363" y="4902200"/>
                </a:lnTo>
                <a:lnTo>
                  <a:pt x="4714113" y="4851400"/>
                </a:lnTo>
                <a:lnTo>
                  <a:pt x="4745596" y="4813300"/>
                </a:lnTo>
                <a:lnTo>
                  <a:pt x="4776825" y="4775200"/>
                </a:lnTo>
                <a:lnTo>
                  <a:pt x="4807775" y="4724400"/>
                </a:lnTo>
                <a:lnTo>
                  <a:pt x="4838446" y="4686300"/>
                </a:lnTo>
                <a:lnTo>
                  <a:pt x="4868824" y="4635500"/>
                </a:lnTo>
                <a:lnTo>
                  <a:pt x="4898898" y="4597400"/>
                </a:lnTo>
                <a:lnTo>
                  <a:pt x="4928667" y="4546600"/>
                </a:lnTo>
                <a:lnTo>
                  <a:pt x="4958118" y="4508500"/>
                </a:lnTo>
                <a:lnTo>
                  <a:pt x="4987239" y="4457700"/>
                </a:lnTo>
                <a:lnTo>
                  <a:pt x="5016017" y="4406900"/>
                </a:lnTo>
                <a:lnTo>
                  <a:pt x="5035181" y="4381500"/>
                </a:lnTo>
                <a:lnTo>
                  <a:pt x="5054498" y="4343400"/>
                </a:lnTo>
                <a:lnTo>
                  <a:pt x="5073942" y="4318000"/>
                </a:lnTo>
                <a:lnTo>
                  <a:pt x="5093487" y="4279900"/>
                </a:lnTo>
                <a:lnTo>
                  <a:pt x="5191480" y="4102100"/>
                </a:lnTo>
                <a:lnTo>
                  <a:pt x="5210899" y="4064000"/>
                </a:lnTo>
                <a:lnTo>
                  <a:pt x="5230190" y="4025900"/>
                </a:lnTo>
                <a:lnTo>
                  <a:pt x="5249303" y="3987800"/>
                </a:lnTo>
                <a:lnTo>
                  <a:pt x="5268226" y="3949700"/>
                </a:lnTo>
                <a:lnTo>
                  <a:pt x="5286921" y="3911600"/>
                </a:lnTo>
                <a:lnTo>
                  <a:pt x="5305336" y="3873500"/>
                </a:lnTo>
                <a:lnTo>
                  <a:pt x="5323459" y="3835400"/>
                </a:lnTo>
                <a:lnTo>
                  <a:pt x="5341239" y="3784600"/>
                </a:lnTo>
                <a:lnTo>
                  <a:pt x="5358663" y="3746500"/>
                </a:lnTo>
                <a:lnTo>
                  <a:pt x="5375694" y="3708400"/>
                </a:lnTo>
                <a:lnTo>
                  <a:pt x="5392293" y="3657600"/>
                </a:lnTo>
                <a:lnTo>
                  <a:pt x="5408422" y="3619500"/>
                </a:lnTo>
                <a:lnTo>
                  <a:pt x="5424055" y="3568700"/>
                </a:lnTo>
                <a:lnTo>
                  <a:pt x="5439168" y="3530600"/>
                </a:lnTo>
                <a:lnTo>
                  <a:pt x="5453710" y="3479800"/>
                </a:lnTo>
                <a:lnTo>
                  <a:pt x="5467655" y="3429000"/>
                </a:lnTo>
                <a:lnTo>
                  <a:pt x="5480977" y="3390900"/>
                </a:lnTo>
                <a:lnTo>
                  <a:pt x="5493639" y="3340100"/>
                </a:lnTo>
                <a:lnTo>
                  <a:pt x="5505602" y="3289300"/>
                </a:lnTo>
                <a:lnTo>
                  <a:pt x="5516842" y="3238500"/>
                </a:lnTo>
                <a:lnTo>
                  <a:pt x="5527319" y="3187700"/>
                </a:lnTo>
                <a:lnTo>
                  <a:pt x="5537009" y="3136900"/>
                </a:lnTo>
                <a:lnTo>
                  <a:pt x="5545874" y="3086100"/>
                </a:lnTo>
                <a:lnTo>
                  <a:pt x="5553875" y="3035300"/>
                </a:lnTo>
                <a:lnTo>
                  <a:pt x="5560987" y="2984500"/>
                </a:lnTo>
                <a:lnTo>
                  <a:pt x="5567184" y="2933700"/>
                </a:lnTo>
                <a:lnTo>
                  <a:pt x="5572417" y="2882900"/>
                </a:lnTo>
                <a:lnTo>
                  <a:pt x="5576659" y="2832100"/>
                </a:lnTo>
                <a:lnTo>
                  <a:pt x="5579872" y="2781300"/>
                </a:lnTo>
                <a:lnTo>
                  <a:pt x="5582043" y="2717800"/>
                </a:lnTo>
                <a:lnTo>
                  <a:pt x="5583123" y="2667000"/>
                </a:lnTo>
                <a:close/>
              </a:path>
            </a:pathLst>
          </a:custGeom>
          <a:solidFill>
            <a:srgbClr val="F7F7F7">
              <a:alpha val="72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AB81043-CB78-40A6-B247-F686A16E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11" y="381946"/>
            <a:ext cx="10089289" cy="794088"/>
          </a:xfrm>
        </p:spPr>
        <p:txBody>
          <a:bodyPr>
            <a:normAutofit fontScale="90000"/>
          </a:bodyPr>
          <a:lstStyle/>
          <a:p>
            <a:pPr algn="l"/>
            <a:r>
              <a:rPr lang="en-GB" sz="4411" dirty="0">
                <a:solidFill>
                  <a:srgbClr val="6D1229"/>
                </a:solidFill>
              </a:rPr>
              <a:t>What are the benefits for the children?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7C0A95-549B-44D8-8EEF-EE096589989E}"/>
              </a:ext>
            </a:extLst>
          </p:cNvPr>
          <p:cNvSpPr/>
          <p:nvPr/>
        </p:nvSpPr>
        <p:spPr>
          <a:xfrm>
            <a:off x="286611" y="1343025"/>
            <a:ext cx="10241690" cy="5842497"/>
          </a:xfrm>
          <a:prstGeom prst="rect">
            <a:avLst/>
          </a:prstGeom>
          <a:noFill/>
          <a:ln>
            <a:solidFill>
              <a:srgbClr val="C7A25A"/>
            </a:solidFill>
          </a:ln>
        </p:spPr>
        <p:txBody>
          <a:bodyPr wrap="square">
            <a:spAutoFit/>
          </a:bodyPr>
          <a:lstStyle/>
          <a:p>
            <a:pPr marL="504200" indent="-504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D1229"/>
                </a:solidFill>
              </a:rPr>
              <a:t>Strong curriculum led by highly trained teachers and subject leaders/champions</a:t>
            </a:r>
          </a:p>
          <a:p>
            <a:pPr marL="504200" indent="-504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D1229"/>
                </a:solidFill>
              </a:rPr>
              <a:t>Driving standards, outcomes, life chances; serving the community</a:t>
            </a:r>
          </a:p>
          <a:p>
            <a:pPr marL="504200" indent="-504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D1229"/>
                </a:solidFill>
              </a:rPr>
              <a:t>Pupil-led peer reviews; Trust learning/sharing days</a:t>
            </a:r>
          </a:p>
          <a:p>
            <a:pPr marL="504200" indent="-504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D1229"/>
                </a:solidFill>
              </a:rPr>
              <a:t>Sharing strong practice</a:t>
            </a:r>
          </a:p>
          <a:p>
            <a:pPr marL="504200" indent="-504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D1229"/>
                </a:solidFill>
              </a:rPr>
              <a:t>Schools working towards shared goals </a:t>
            </a:r>
          </a:p>
          <a:p>
            <a:pPr marL="504200" indent="-504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D1229"/>
                </a:solidFill>
              </a:rPr>
              <a:t>Shared resources</a:t>
            </a:r>
          </a:p>
          <a:p>
            <a:pPr marL="504200" indent="-504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D1229"/>
                </a:solidFill>
              </a:rPr>
              <a:t>Leaders freed up to focus on teaching and learning</a:t>
            </a:r>
          </a:p>
          <a:p>
            <a:pPr marL="504200" indent="-504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D1229"/>
                </a:solidFill>
              </a:rPr>
              <a:t>Structured opportunities (workshops, interventions, support)</a:t>
            </a:r>
          </a:p>
        </p:txBody>
      </p:sp>
    </p:spTree>
    <p:extLst>
      <p:ext uri="{BB962C8B-B14F-4D97-AF65-F5344CB8AC3E}">
        <p14:creationId xmlns:p14="http://schemas.microsoft.com/office/powerpoint/2010/main" val="2948022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A6240F1-E55F-6BF8-54D4-ABF4255EAF84}"/>
              </a:ext>
            </a:extLst>
          </p:cNvPr>
          <p:cNvSpPr/>
          <p:nvPr/>
        </p:nvSpPr>
        <p:spPr>
          <a:xfrm>
            <a:off x="0" y="166979"/>
            <a:ext cx="5583555" cy="7393305"/>
          </a:xfrm>
          <a:custGeom>
            <a:avLst/>
            <a:gdLst/>
            <a:ahLst/>
            <a:cxnLst/>
            <a:rect l="l" t="t" r="r" b="b"/>
            <a:pathLst>
              <a:path w="5583555" h="7393305">
                <a:moveTo>
                  <a:pt x="849274" y="7353300"/>
                </a:moveTo>
                <a:lnTo>
                  <a:pt x="822909" y="6337300"/>
                </a:lnTo>
                <a:lnTo>
                  <a:pt x="754697" y="6273800"/>
                </a:lnTo>
                <a:lnTo>
                  <a:pt x="720712" y="6235700"/>
                </a:lnTo>
                <a:lnTo>
                  <a:pt x="686930" y="6210300"/>
                </a:lnTo>
                <a:lnTo>
                  <a:pt x="653465" y="6172200"/>
                </a:lnTo>
                <a:lnTo>
                  <a:pt x="582206" y="6108700"/>
                </a:lnTo>
                <a:lnTo>
                  <a:pt x="510895" y="6032500"/>
                </a:lnTo>
                <a:lnTo>
                  <a:pt x="439521" y="5969000"/>
                </a:lnTo>
                <a:lnTo>
                  <a:pt x="368084" y="5892800"/>
                </a:lnTo>
                <a:lnTo>
                  <a:pt x="296545" y="5829300"/>
                </a:lnTo>
                <a:lnTo>
                  <a:pt x="189992" y="5727700"/>
                </a:lnTo>
                <a:lnTo>
                  <a:pt x="47269" y="5575300"/>
                </a:lnTo>
                <a:lnTo>
                  <a:pt x="0" y="5537200"/>
                </a:lnTo>
                <a:lnTo>
                  <a:pt x="0" y="6553200"/>
                </a:lnTo>
                <a:lnTo>
                  <a:pt x="37388" y="6591300"/>
                </a:lnTo>
                <a:lnTo>
                  <a:pt x="72834" y="6629400"/>
                </a:lnTo>
                <a:lnTo>
                  <a:pt x="108254" y="6654800"/>
                </a:lnTo>
                <a:lnTo>
                  <a:pt x="143624" y="6692900"/>
                </a:lnTo>
                <a:lnTo>
                  <a:pt x="217284" y="6769100"/>
                </a:lnTo>
                <a:lnTo>
                  <a:pt x="254304" y="6794500"/>
                </a:lnTo>
                <a:lnTo>
                  <a:pt x="402564" y="6946900"/>
                </a:lnTo>
                <a:lnTo>
                  <a:pt x="439432" y="6972300"/>
                </a:lnTo>
                <a:lnTo>
                  <a:pt x="512572" y="7048500"/>
                </a:lnTo>
                <a:lnTo>
                  <a:pt x="548754" y="7073900"/>
                </a:lnTo>
                <a:lnTo>
                  <a:pt x="584619" y="7112000"/>
                </a:lnTo>
                <a:lnTo>
                  <a:pt x="620102" y="7137400"/>
                </a:lnTo>
                <a:lnTo>
                  <a:pt x="655154" y="7175500"/>
                </a:lnTo>
                <a:lnTo>
                  <a:pt x="723811" y="7239000"/>
                </a:lnTo>
                <a:lnTo>
                  <a:pt x="786549" y="7289800"/>
                </a:lnTo>
                <a:lnTo>
                  <a:pt x="817905" y="7327900"/>
                </a:lnTo>
                <a:lnTo>
                  <a:pt x="849274" y="7353300"/>
                </a:lnTo>
                <a:close/>
              </a:path>
              <a:path w="5583555" h="7393305">
                <a:moveTo>
                  <a:pt x="2944291" y="3001810"/>
                </a:moveTo>
                <a:lnTo>
                  <a:pt x="2100122" y="3001810"/>
                </a:lnTo>
                <a:lnTo>
                  <a:pt x="2127072" y="2018284"/>
                </a:lnTo>
                <a:lnTo>
                  <a:pt x="934504" y="2018284"/>
                </a:lnTo>
                <a:lnTo>
                  <a:pt x="959827" y="3001810"/>
                </a:lnTo>
                <a:lnTo>
                  <a:pt x="60261" y="3001810"/>
                </a:lnTo>
                <a:lnTo>
                  <a:pt x="60261" y="4119956"/>
                </a:lnTo>
                <a:lnTo>
                  <a:pt x="989939" y="4119956"/>
                </a:lnTo>
                <a:lnTo>
                  <a:pt x="1075436" y="7393025"/>
                </a:lnTo>
                <a:lnTo>
                  <a:pt x="1978190" y="7393025"/>
                </a:lnTo>
                <a:lnTo>
                  <a:pt x="2068461" y="4119956"/>
                </a:lnTo>
                <a:lnTo>
                  <a:pt x="2944291" y="4119956"/>
                </a:lnTo>
                <a:lnTo>
                  <a:pt x="2944291" y="3001810"/>
                </a:lnTo>
                <a:close/>
              </a:path>
              <a:path w="5583555" h="7393305">
                <a:moveTo>
                  <a:pt x="5583123" y="2667000"/>
                </a:moveTo>
                <a:lnTo>
                  <a:pt x="5583072" y="2616200"/>
                </a:lnTo>
                <a:lnTo>
                  <a:pt x="5581878" y="2552700"/>
                </a:lnTo>
                <a:lnTo>
                  <a:pt x="5579491" y="2501900"/>
                </a:lnTo>
                <a:lnTo>
                  <a:pt x="5575884" y="2438400"/>
                </a:lnTo>
                <a:lnTo>
                  <a:pt x="5571033" y="2387600"/>
                </a:lnTo>
                <a:lnTo>
                  <a:pt x="5564886" y="2324100"/>
                </a:lnTo>
                <a:lnTo>
                  <a:pt x="5557431" y="2260600"/>
                </a:lnTo>
                <a:lnTo>
                  <a:pt x="5548617" y="2209800"/>
                </a:lnTo>
                <a:lnTo>
                  <a:pt x="5538419" y="2146300"/>
                </a:lnTo>
                <a:lnTo>
                  <a:pt x="5526798" y="2082800"/>
                </a:lnTo>
                <a:lnTo>
                  <a:pt x="5516613" y="2044700"/>
                </a:lnTo>
                <a:lnTo>
                  <a:pt x="5505602" y="1993900"/>
                </a:lnTo>
                <a:lnTo>
                  <a:pt x="5493753" y="1943100"/>
                </a:lnTo>
                <a:lnTo>
                  <a:pt x="5481104" y="1905000"/>
                </a:lnTo>
                <a:lnTo>
                  <a:pt x="5467642" y="1854200"/>
                </a:lnTo>
                <a:lnTo>
                  <a:pt x="5453380" y="1803400"/>
                </a:lnTo>
                <a:lnTo>
                  <a:pt x="5438343" y="1765300"/>
                </a:lnTo>
                <a:lnTo>
                  <a:pt x="5422519" y="1714500"/>
                </a:lnTo>
                <a:lnTo>
                  <a:pt x="5405933" y="1676400"/>
                </a:lnTo>
                <a:lnTo>
                  <a:pt x="5388584" y="1625600"/>
                </a:lnTo>
                <a:lnTo>
                  <a:pt x="5370487" y="1587500"/>
                </a:lnTo>
                <a:lnTo>
                  <a:pt x="5351640" y="1536700"/>
                </a:lnTo>
                <a:lnTo>
                  <a:pt x="5332069" y="1498600"/>
                </a:lnTo>
                <a:lnTo>
                  <a:pt x="5311787" y="1460500"/>
                </a:lnTo>
                <a:lnTo>
                  <a:pt x="5290782" y="1409700"/>
                </a:lnTo>
                <a:lnTo>
                  <a:pt x="5269077" y="1371600"/>
                </a:lnTo>
                <a:lnTo>
                  <a:pt x="5246675" y="1333500"/>
                </a:lnTo>
                <a:lnTo>
                  <a:pt x="5223586" y="1295400"/>
                </a:lnTo>
                <a:lnTo>
                  <a:pt x="5199837" y="1257300"/>
                </a:lnTo>
                <a:lnTo>
                  <a:pt x="5175402" y="1219200"/>
                </a:lnTo>
                <a:lnTo>
                  <a:pt x="5150320" y="1181100"/>
                </a:lnTo>
                <a:lnTo>
                  <a:pt x="5124589" y="1143000"/>
                </a:lnTo>
                <a:lnTo>
                  <a:pt x="5098224" y="1104900"/>
                </a:lnTo>
                <a:lnTo>
                  <a:pt x="5071224" y="1066800"/>
                </a:lnTo>
                <a:lnTo>
                  <a:pt x="5043614" y="1028700"/>
                </a:lnTo>
                <a:lnTo>
                  <a:pt x="5015382" y="990600"/>
                </a:lnTo>
                <a:lnTo>
                  <a:pt x="4986553" y="952500"/>
                </a:lnTo>
                <a:lnTo>
                  <a:pt x="4957140" y="914400"/>
                </a:lnTo>
                <a:lnTo>
                  <a:pt x="4927130" y="889000"/>
                </a:lnTo>
                <a:lnTo>
                  <a:pt x="4896561" y="850900"/>
                </a:lnTo>
                <a:lnTo>
                  <a:pt x="4865421" y="812800"/>
                </a:lnTo>
                <a:lnTo>
                  <a:pt x="4833721" y="787400"/>
                </a:lnTo>
                <a:lnTo>
                  <a:pt x="4801476" y="749300"/>
                </a:lnTo>
                <a:lnTo>
                  <a:pt x="4768710" y="723900"/>
                </a:lnTo>
                <a:lnTo>
                  <a:pt x="4735398" y="685800"/>
                </a:lnTo>
                <a:lnTo>
                  <a:pt x="4701578" y="660400"/>
                </a:lnTo>
                <a:lnTo>
                  <a:pt x="4667250" y="622300"/>
                </a:lnTo>
                <a:lnTo>
                  <a:pt x="4632426" y="596900"/>
                </a:lnTo>
                <a:lnTo>
                  <a:pt x="4561306" y="546100"/>
                </a:lnTo>
                <a:lnTo>
                  <a:pt x="4525035" y="508000"/>
                </a:lnTo>
                <a:lnTo>
                  <a:pt x="4451121" y="457200"/>
                </a:lnTo>
                <a:lnTo>
                  <a:pt x="4413491" y="431800"/>
                </a:lnTo>
                <a:lnTo>
                  <a:pt x="4336948" y="381000"/>
                </a:lnTo>
                <a:lnTo>
                  <a:pt x="4298048" y="355600"/>
                </a:lnTo>
                <a:lnTo>
                  <a:pt x="4258729" y="342900"/>
                </a:lnTo>
                <a:lnTo>
                  <a:pt x="4178935" y="292100"/>
                </a:lnTo>
                <a:lnTo>
                  <a:pt x="4138460" y="279400"/>
                </a:lnTo>
                <a:lnTo>
                  <a:pt x="4056418" y="228600"/>
                </a:lnTo>
                <a:lnTo>
                  <a:pt x="3972979" y="203200"/>
                </a:lnTo>
                <a:lnTo>
                  <a:pt x="3930751" y="177800"/>
                </a:lnTo>
                <a:lnTo>
                  <a:pt x="3845344" y="152400"/>
                </a:lnTo>
                <a:lnTo>
                  <a:pt x="3802176" y="127000"/>
                </a:lnTo>
                <a:lnTo>
                  <a:pt x="3582098" y="63500"/>
                </a:lnTo>
                <a:lnTo>
                  <a:pt x="3537305" y="63500"/>
                </a:lnTo>
                <a:lnTo>
                  <a:pt x="3446996" y="38100"/>
                </a:lnTo>
                <a:lnTo>
                  <a:pt x="3401517" y="38100"/>
                </a:lnTo>
                <a:lnTo>
                  <a:pt x="3355810" y="25400"/>
                </a:lnTo>
                <a:lnTo>
                  <a:pt x="3309912" y="25400"/>
                </a:lnTo>
                <a:lnTo>
                  <a:pt x="3263823" y="12700"/>
                </a:lnTo>
                <a:lnTo>
                  <a:pt x="3217545" y="12700"/>
                </a:lnTo>
                <a:lnTo>
                  <a:pt x="3171088" y="0"/>
                </a:lnTo>
                <a:lnTo>
                  <a:pt x="2841815" y="0"/>
                </a:lnTo>
                <a:lnTo>
                  <a:pt x="2794292" y="12700"/>
                </a:lnTo>
                <a:lnTo>
                  <a:pt x="2699004" y="12700"/>
                </a:lnTo>
                <a:lnTo>
                  <a:pt x="2651239" y="25400"/>
                </a:lnTo>
                <a:lnTo>
                  <a:pt x="2599842" y="25400"/>
                </a:lnTo>
                <a:lnTo>
                  <a:pt x="2498369" y="50800"/>
                </a:lnTo>
                <a:lnTo>
                  <a:pt x="2448293" y="50800"/>
                </a:lnTo>
                <a:lnTo>
                  <a:pt x="2204275" y="114300"/>
                </a:lnTo>
                <a:lnTo>
                  <a:pt x="2156701" y="139700"/>
                </a:lnTo>
                <a:lnTo>
                  <a:pt x="2016340" y="177800"/>
                </a:lnTo>
                <a:lnTo>
                  <a:pt x="1970316" y="203200"/>
                </a:lnTo>
                <a:lnTo>
                  <a:pt x="1924672" y="215900"/>
                </a:lnTo>
                <a:lnTo>
                  <a:pt x="1834464" y="266700"/>
                </a:lnTo>
                <a:lnTo>
                  <a:pt x="1789912" y="279400"/>
                </a:lnTo>
                <a:lnTo>
                  <a:pt x="1701825" y="330200"/>
                </a:lnTo>
                <a:lnTo>
                  <a:pt x="1529651" y="431800"/>
                </a:lnTo>
                <a:lnTo>
                  <a:pt x="1312227" y="304800"/>
                </a:lnTo>
                <a:lnTo>
                  <a:pt x="1267955" y="279400"/>
                </a:lnTo>
                <a:lnTo>
                  <a:pt x="1223416" y="266700"/>
                </a:lnTo>
                <a:lnTo>
                  <a:pt x="1133576" y="215900"/>
                </a:lnTo>
                <a:lnTo>
                  <a:pt x="1088263" y="203200"/>
                </a:lnTo>
                <a:lnTo>
                  <a:pt x="1042695" y="177800"/>
                </a:lnTo>
                <a:lnTo>
                  <a:pt x="950798" y="152400"/>
                </a:lnTo>
                <a:lnTo>
                  <a:pt x="904468" y="127000"/>
                </a:lnTo>
                <a:lnTo>
                  <a:pt x="621284" y="50800"/>
                </a:lnTo>
                <a:lnTo>
                  <a:pt x="573227" y="50800"/>
                </a:lnTo>
                <a:lnTo>
                  <a:pt x="476377" y="25400"/>
                </a:lnTo>
                <a:lnTo>
                  <a:pt x="427596" y="25400"/>
                </a:lnTo>
                <a:lnTo>
                  <a:pt x="378574" y="12700"/>
                </a:lnTo>
                <a:lnTo>
                  <a:pt x="279806" y="12700"/>
                </a:lnTo>
                <a:lnTo>
                  <a:pt x="230073" y="0"/>
                </a:lnTo>
                <a:lnTo>
                  <a:pt x="0" y="0"/>
                </a:lnTo>
                <a:lnTo>
                  <a:pt x="0" y="723900"/>
                </a:lnTo>
                <a:lnTo>
                  <a:pt x="193979" y="723900"/>
                </a:lnTo>
                <a:lnTo>
                  <a:pt x="244246" y="736600"/>
                </a:lnTo>
                <a:lnTo>
                  <a:pt x="343471" y="736600"/>
                </a:lnTo>
                <a:lnTo>
                  <a:pt x="441007" y="762000"/>
                </a:lnTo>
                <a:lnTo>
                  <a:pt x="489178" y="762000"/>
                </a:lnTo>
                <a:lnTo>
                  <a:pt x="678180" y="812800"/>
                </a:lnTo>
                <a:lnTo>
                  <a:pt x="724573" y="838200"/>
                </a:lnTo>
                <a:lnTo>
                  <a:pt x="770648" y="850900"/>
                </a:lnTo>
                <a:lnTo>
                  <a:pt x="816419" y="876300"/>
                </a:lnTo>
                <a:lnTo>
                  <a:pt x="861910" y="889000"/>
                </a:lnTo>
                <a:lnTo>
                  <a:pt x="907122" y="914400"/>
                </a:lnTo>
                <a:lnTo>
                  <a:pt x="1173289" y="1066800"/>
                </a:lnTo>
                <a:lnTo>
                  <a:pt x="1216914" y="1104900"/>
                </a:lnTo>
                <a:lnTo>
                  <a:pt x="1260386" y="1130300"/>
                </a:lnTo>
                <a:lnTo>
                  <a:pt x="1303680" y="1168400"/>
                </a:lnTo>
                <a:lnTo>
                  <a:pt x="1530146" y="1346200"/>
                </a:lnTo>
                <a:lnTo>
                  <a:pt x="1756117" y="1168400"/>
                </a:lnTo>
                <a:lnTo>
                  <a:pt x="1796503" y="1130300"/>
                </a:lnTo>
                <a:lnTo>
                  <a:pt x="1878393" y="1079500"/>
                </a:lnTo>
                <a:lnTo>
                  <a:pt x="1919935" y="1041400"/>
                </a:lnTo>
                <a:lnTo>
                  <a:pt x="2047087" y="965200"/>
                </a:lnTo>
                <a:lnTo>
                  <a:pt x="2090331" y="952500"/>
                </a:lnTo>
                <a:lnTo>
                  <a:pt x="2178202" y="901700"/>
                </a:lnTo>
                <a:lnTo>
                  <a:pt x="2222855" y="889000"/>
                </a:lnTo>
                <a:lnTo>
                  <a:pt x="2267978" y="863600"/>
                </a:lnTo>
                <a:lnTo>
                  <a:pt x="2359723" y="838200"/>
                </a:lnTo>
                <a:lnTo>
                  <a:pt x="2406370" y="812800"/>
                </a:lnTo>
                <a:lnTo>
                  <a:pt x="2598305" y="762000"/>
                </a:lnTo>
                <a:lnTo>
                  <a:pt x="2647683" y="762000"/>
                </a:lnTo>
                <a:lnTo>
                  <a:pt x="2748178" y="736600"/>
                </a:lnTo>
                <a:lnTo>
                  <a:pt x="2842539" y="736600"/>
                </a:lnTo>
                <a:lnTo>
                  <a:pt x="2889542" y="723900"/>
                </a:lnTo>
                <a:lnTo>
                  <a:pt x="3122180" y="723900"/>
                </a:lnTo>
                <a:lnTo>
                  <a:pt x="3168104" y="736600"/>
                </a:lnTo>
                <a:lnTo>
                  <a:pt x="3213785" y="736600"/>
                </a:lnTo>
                <a:lnTo>
                  <a:pt x="3259213" y="749300"/>
                </a:lnTo>
                <a:lnTo>
                  <a:pt x="3304362" y="749300"/>
                </a:lnTo>
                <a:lnTo>
                  <a:pt x="3393757" y="774700"/>
                </a:lnTo>
                <a:lnTo>
                  <a:pt x="3437979" y="774700"/>
                </a:lnTo>
                <a:lnTo>
                  <a:pt x="3525355" y="800100"/>
                </a:lnTo>
                <a:lnTo>
                  <a:pt x="3568484" y="825500"/>
                </a:lnTo>
                <a:lnTo>
                  <a:pt x="3695395" y="863600"/>
                </a:lnTo>
                <a:lnTo>
                  <a:pt x="3736822" y="889000"/>
                </a:lnTo>
                <a:lnTo>
                  <a:pt x="3777792" y="901700"/>
                </a:lnTo>
                <a:lnTo>
                  <a:pt x="3818267" y="927100"/>
                </a:lnTo>
                <a:lnTo>
                  <a:pt x="3858234" y="939800"/>
                </a:lnTo>
                <a:lnTo>
                  <a:pt x="3897693" y="965200"/>
                </a:lnTo>
                <a:lnTo>
                  <a:pt x="3974960" y="1016000"/>
                </a:lnTo>
                <a:lnTo>
                  <a:pt x="4012755" y="1041400"/>
                </a:lnTo>
                <a:lnTo>
                  <a:pt x="4049953" y="1066800"/>
                </a:lnTo>
                <a:lnTo>
                  <a:pt x="4086542" y="1092200"/>
                </a:lnTo>
                <a:lnTo>
                  <a:pt x="4122509" y="1117600"/>
                </a:lnTo>
                <a:lnTo>
                  <a:pt x="4157840" y="1143000"/>
                </a:lnTo>
                <a:lnTo>
                  <a:pt x="4192498" y="1168400"/>
                </a:lnTo>
                <a:lnTo>
                  <a:pt x="4226496" y="1206500"/>
                </a:lnTo>
                <a:lnTo>
                  <a:pt x="4259783" y="1231900"/>
                </a:lnTo>
                <a:lnTo>
                  <a:pt x="4292371" y="1270000"/>
                </a:lnTo>
                <a:lnTo>
                  <a:pt x="4324223" y="1295400"/>
                </a:lnTo>
                <a:lnTo>
                  <a:pt x="4355338" y="1333500"/>
                </a:lnTo>
                <a:lnTo>
                  <a:pt x="4385678" y="1371600"/>
                </a:lnTo>
                <a:lnTo>
                  <a:pt x="4415244" y="1397000"/>
                </a:lnTo>
                <a:lnTo>
                  <a:pt x="4444009" y="1435100"/>
                </a:lnTo>
                <a:lnTo>
                  <a:pt x="4471949" y="1473200"/>
                </a:lnTo>
                <a:lnTo>
                  <a:pt x="4499064" y="1511300"/>
                </a:lnTo>
                <a:lnTo>
                  <a:pt x="4525327" y="1549400"/>
                </a:lnTo>
                <a:lnTo>
                  <a:pt x="4550727" y="1587500"/>
                </a:lnTo>
                <a:lnTo>
                  <a:pt x="4575238" y="1625600"/>
                </a:lnTo>
                <a:lnTo>
                  <a:pt x="4598848" y="1663700"/>
                </a:lnTo>
                <a:lnTo>
                  <a:pt x="4621530" y="1701800"/>
                </a:lnTo>
                <a:lnTo>
                  <a:pt x="4643272" y="1739900"/>
                </a:lnTo>
                <a:lnTo>
                  <a:pt x="4664075" y="1790700"/>
                </a:lnTo>
                <a:lnTo>
                  <a:pt x="4683887" y="1828800"/>
                </a:lnTo>
                <a:lnTo>
                  <a:pt x="4702721" y="1866900"/>
                </a:lnTo>
                <a:lnTo>
                  <a:pt x="4720539" y="1917700"/>
                </a:lnTo>
                <a:lnTo>
                  <a:pt x="4737341" y="1955800"/>
                </a:lnTo>
                <a:lnTo>
                  <a:pt x="4753089" y="2006600"/>
                </a:lnTo>
                <a:lnTo>
                  <a:pt x="4767783" y="2044700"/>
                </a:lnTo>
                <a:lnTo>
                  <a:pt x="4781397" y="2095500"/>
                </a:lnTo>
                <a:lnTo>
                  <a:pt x="4793920" y="2133600"/>
                </a:lnTo>
                <a:lnTo>
                  <a:pt x="4805337" y="2184400"/>
                </a:lnTo>
                <a:lnTo>
                  <a:pt x="4815611" y="2235200"/>
                </a:lnTo>
                <a:lnTo>
                  <a:pt x="4826546" y="2286000"/>
                </a:lnTo>
                <a:lnTo>
                  <a:pt x="4835652" y="2349500"/>
                </a:lnTo>
                <a:lnTo>
                  <a:pt x="4843018" y="2400300"/>
                </a:lnTo>
                <a:lnTo>
                  <a:pt x="4848669" y="2463800"/>
                </a:lnTo>
                <a:lnTo>
                  <a:pt x="4852682" y="2514600"/>
                </a:lnTo>
                <a:lnTo>
                  <a:pt x="4855095" y="2578100"/>
                </a:lnTo>
                <a:lnTo>
                  <a:pt x="4855972" y="2628900"/>
                </a:lnTo>
                <a:lnTo>
                  <a:pt x="4855375" y="2679700"/>
                </a:lnTo>
                <a:lnTo>
                  <a:pt x="4853343" y="2730500"/>
                </a:lnTo>
                <a:lnTo>
                  <a:pt x="4849939" y="2781300"/>
                </a:lnTo>
                <a:lnTo>
                  <a:pt x="4845202" y="2844800"/>
                </a:lnTo>
                <a:lnTo>
                  <a:pt x="4839208" y="2895600"/>
                </a:lnTo>
                <a:lnTo>
                  <a:pt x="4832007" y="2946400"/>
                </a:lnTo>
                <a:lnTo>
                  <a:pt x="4823650" y="2997200"/>
                </a:lnTo>
                <a:lnTo>
                  <a:pt x="4814189" y="3048000"/>
                </a:lnTo>
                <a:lnTo>
                  <a:pt x="4803673" y="3098800"/>
                </a:lnTo>
                <a:lnTo>
                  <a:pt x="4792167" y="3136900"/>
                </a:lnTo>
                <a:lnTo>
                  <a:pt x="4779721" y="3187700"/>
                </a:lnTo>
                <a:lnTo>
                  <a:pt x="4766399" y="3238500"/>
                </a:lnTo>
                <a:lnTo>
                  <a:pt x="4752238" y="3289300"/>
                </a:lnTo>
                <a:lnTo>
                  <a:pt x="4737303" y="3327400"/>
                </a:lnTo>
                <a:lnTo>
                  <a:pt x="4721644" y="3378200"/>
                </a:lnTo>
                <a:lnTo>
                  <a:pt x="4705324" y="3416300"/>
                </a:lnTo>
                <a:lnTo>
                  <a:pt x="4688383" y="3467100"/>
                </a:lnTo>
                <a:lnTo>
                  <a:pt x="4670895" y="3505200"/>
                </a:lnTo>
                <a:lnTo>
                  <a:pt x="4652899" y="3556000"/>
                </a:lnTo>
                <a:lnTo>
                  <a:pt x="4634458" y="3594100"/>
                </a:lnTo>
                <a:lnTo>
                  <a:pt x="4615612" y="3632200"/>
                </a:lnTo>
                <a:lnTo>
                  <a:pt x="4596435" y="3670300"/>
                </a:lnTo>
                <a:lnTo>
                  <a:pt x="4576965" y="3708400"/>
                </a:lnTo>
                <a:lnTo>
                  <a:pt x="4557268" y="3746500"/>
                </a:lnTo>
                <a:lnTo>
                  <a:pt x="4537392" y="3784600"/>
                </a:lnTo>
                <a:lnTo>
                  <a:pt x="4457217" y="3937000"/>
                </a:lnTo>
                <a:lnTo>
                  <a:pt x="4437278" y="3962400"/>
                </a:lnTo>
                <a:lnTo>
                  <a:pt x="4417492" y="4000500"/>
                </a:lnTo>
                <a:lnTo>
                  <a:pt x="4397895" y="4025900"/>
                </a:lnTo>
                <a:lnTo>
                  <a:pt x="4369638" y="4076700"/>
                </a:lnTo>
                <a:lnTo>
                  <a:pt x="4340961" y="4127500"/>
                </a:lnTo>
                <a:lnTo>
                  <a:pt x="4311866" y="4165600"/>
                </a:lnTo>
                <a:lnTo>
                  <a:pt x="4282389" y="4203700"/>
                </a:lnTo>
                <a:lnTo>
                  <a:pt x="4252531" y="4254500"/>
                </a:lnTo>
                <a:lnTo>
                  <a:pt x="4222293" y="4292600"/>
                </a:lnTo>
                <a:lnTo>
                  <a:pt x="4191698" y="4343400"/>
                </a:lnTo>
                <a:lnTo>
                  <a:pt x="4160748" y="4381500"/>
                </a:lnTo>
                <a:lnTo>
                  <a:pt x="4129481" y="4419600"/>
                </a:lnTo>
                <a:lnTo>
                  <a:pt x="4097871" y="4470400"/>
                </a:lnTo>
                <a:lnTo>
                  <a:pt x="4065955" y="4508500"/>
                </a:lnTo>
                <a:lnTo>
                  <a:pt x="4033748" y="4546600"/>
                </a:lnTo>
                <a:lnTo>
                  <a:pt x="4001249" y="4584700"/>
                </a:lnTo>
                <a:lnTo>
                  <a:pt x="3968470" y="4635500"/>
                </a:lnTo>
                <a:lnTo>
                  <a:pt x="3935438" y="4673600"/>
                </a:lnTo>
                <a:lnTo>
                  <a:pt x="3868610" y="4749800"/>
                </a:lnTo>
                <a:lnTo>
                  <a:pt x="3800881" y="4826000"/>
                </a:lnTo>
                <a:lnTo>
                  <a:pt x="3697770" y="4940300"/>
                </a:lnTo>
                <a:lnTo>
                  <a:pt x="3558006" y="5092700"/>
                </a:lnTo>
                <a:lnTo>
                  <a:pt x="3522726" y="5118100"/>
                </a:lnTo>
                <a:lnTo>
                  <a:pt x="3380651" y="5270500"/>
                </a:lnTo>
                <a:lnTo>
                  <a:pt x="3344951" y="5295900"/>
                </a:lnTo>
                <a:lnTo>
                  <a:pt x="3237598" y="5410200"/>
                </a:lnTo>
                <a:lnTo>
                  <a:pt x="3201771" y="5435600"/>
                </a:lnTo>
                <a:lnTo>
                  <a:pt x="3130131" y="5511800"/>
                </a:lnTo>
                <a:lnTo>
                  <a:pt x="3094342" y="5537200"/>
                </a:lnTo>
                <a:lnTo>
                  <a:pt x="3058579" y="5575300"/>
                </a:lnTo>
                <a:lnTo>
                  <a:pt x="3022854" y="5600700"/>
                </a:lnTo>
                <a:lnTo>
                  <a:pt x="2870657" y="5753100"/>
                </a:lnTo>
                <a:lnTo>
                  <a:pt x="2794774" y="5816600"/>
                </a:lnTo>
                <a:lnTo>
                  <a:pt x="2719044" y="5892800"/>
                </a:lnTo>
                <a:lnTo>
                  <a:pt x="2643492" y="5956300"/>
                </a:lnTo>
                <a:lnTo>
                  <a:pt x="2530525" y="6057900"/>
                </a:lnTo>
                <a:lnTo>
                  <a:pt x="2231707" y="6337300"/>
                </a:lnTo>
                <a:lnTo>
                  <a:pt x="2203564" y="7353300"/>
                </a:lnTo>
                <a:lnTo>
                  <a:pt x="2214080" y="7353300"/>
                </a:lnTo>
                <a:lnTo>
                  <a:pt x="2219185" y="7340600"/>
                </a:lnTo>
                <a:lnTo>
                  <a:pt x="2887332" y="6718300"/>
                </a:lnTo>
                <a:lnTo>
                  <a:pt x="3033560" y="6591300"/>
                </a:lnTo>
                <a:lnTo>
                  <a:pt x="3143961" y="6489700"/>
                </a:lnTo>
                <a:lnTo>
                  <a:pt x="3217862" y="6413500"/>
                </a:lnTo>
                <a:lnTo>
                  <a:pt x="3291967" y="6350000"/>
                </a:lnTo>
                <a:lnTo>
                  <a:pt x="3366236" y="6273800"/>
                </a:lnTo>
                <a:lnTo>
                  <a:pt x="3440646" y="6210300"/>
                </a:lnTo>
                <a:lnTo>
                  <a:pt x="3550247" y="6108700"/>
                </a:lnTo>
                <a:lnTo>
                  <a:pt x="3585375" y="6070600"/>
                </a:lnTo>
                <a:lnTo>
                  <a:pt x="3620554" y="6045200"/>
                </a:lnTo>
                <a:lnTo>
                  <a:pt x="3655758" y="6007100"/>
                </a:lnTo>
                <a:lnTo>
                  <a:pt x="3690988" y="5981700"/>
                </a:lnTo>
                <a:lnTo>
                  <a:pt x="3761486" y="5905500"/>
                </a:lnTo>
                <a:lnTo>
                  <a:pt x="3796728" y="5880100"/>
                </a:lnTo>
                <a:lnTo>
                  <a:pt x="3902354" y="5765800"/>
                </a:lnTo>
                <a:lnTo>
                  <a:pt x="3937495" y="5740400"/>
                </a:lnTo>
                <a:lnTo>
                  <a:pt x="4042587" y="5626100"/>
                </a:lnTo>
                <a:lnTo>
                  <a:pt x="4077487" y="5600700"/>
                </a:lnTo>
                <a:lnTo>
                  <a:pt x="4250499" y="5410200"/>
                </a:lnTo>
                <a:lnTo>
                  <a:pt x="4386631" y="5257800"/>
                </a:lnTo>
                <a:lnTo>
                  <a:pt x="4487024" y="5143500"/>
                </a:lnTo>
                <a:lnTo>
                  <a:pt x="4553001" y="5067300"/>
                </a:lnTo>
                <a:lnTo>
                  <a:pt x="4585678" y="5016500"/>
                </a:lnTo>
                <a:lnTo>
                  <a:pt x="4650371" y="4940300"/>
                </a:lnTo>
                <a:lnTo>
                  <a:pt x="4682363" y="4902200"/>
                </a:lnTo>
                <a:lnTo>
                  <a:pt x="4714113" y="4851400"/>
                </a:lnTo>
                <a:lnTo>
                  <a:pt x="4745596" y="4813300"/>
                </a:lnTo>
                <a:lnTo>
                  <a:pt x="4776825" y="4775200"/>
                </a:lnTo>
                <a:lnTo>
                  <a:pt x="4807775" y="4724400"/>
                </a:lnTo>
                <a:lnTo>
                  <a:pt x="4838446" y="4686300"/>
                </a:lnTo>
                <a:lnTo>
                  <a:pt x="4868824" y="4635500"/>
                </a:lnTo>
                <a:lnTo>
                  <a:pt x="4898898" y="4597400"/>
                </a:lnTo>
                <a:lnTo>
                  <a:pt x="4928667" y="4546600"/>
                </a:lnTo>
                <a:lnTo>
                  <a:pt x="4958118" y="4508500"/>
                </a:lnTo>
                <a:lnTo>
                  <a:pt x="4987239" y="4457700"/>
                </a:lnTo>
                <a:lnTo>
                  <a:pt x="5016017" y="4406900"/>
                </a:lnTo>
                <a:lnTo>
                  <a:pt x="5035181" y="4381500"/>
                </a:lnTo>
                <a:lnTo>
                  <a:pt x="5054498" y="4343400"/>
                </a:lnTo>
                <a:lnTo>
                  <a:pt x="5073942" y="4318000"/>
                </a:lnTo>
                <a:lnTo>
                  <a:pt x="5093487" y="4279900"/>
                </a:lnTo>
                <a:lnTo>
                  <a:pt x="5191480" y="4102100"/>
                </a:lnTo>
                <a:lnTo>
                  <a:pt x="5210899" y="4064000"/>
                </a:lnTo>
                <a:lnTo>
                  <a:pt x="5230190" y="4025900"/>
                </a:lnTo>
                <a:lnTo>
                  <a:pt x="5249303" y="3987800"/>
                </a:lnTo>
                <a:lnTo>
                  <a:pt x="5268226" y="3949700"/>
                </a:lnTo>
                <a:lnTo>
                  <a:pt x="5286921" y="3911600"/>
                </a:lnTo>
                <a:lnTo>
                  <a:pt x="5305336" y="3873500"/>
                </a:lnTo>
                <a:lnTo>
                  <a:pt x="5323459" y="3835400"/>
                </a:lnTo>
                <a:lnTo>
                  <a:pt x="5341239" y="3784600"/>
                </a:lnTo>
                <a:lnTo>
                  <a:pt x="5358663" y="3746500"/>
                </a:lnTo>
                <a:lnTo>
                  <a:pt x="5375694" y="3708400"/>
                </a:lnTo>
                <a:lnTo>
                  <a:pt x="5392293" y="3657600"/>
                </a:lnTo>
                <a:lnTo>
                  <a:pt x="5408422" y="3619500"/>
                </a:lnTo>
                <a:lnTo>
                  <a:pt x="5424055" y="3568700"/>
                </a:lnTo>
                <a:lnTo>
                  <a:pt x="5439168" y="3530600"/>
                </a:lnTo>
                <a:lnTo>
                  <a:pt x="5453710" y="3479800"/>
                </a:lnTo>
                <a:lnTo>
                  <a:pt x="5467655" y="3429000"/>
                </a:lnTo>
                <a:lnTo>
                  <a:pt x="5480977" y="3390900"/>
                </a:lnTo>
                <a:lnTo>
                  <a:pt x="5493639" y="3340100"/>
                </a:lnTo>
                <a:lnTo>
                  <a:pt x="5505602" y="3289300"/>
                </a:lnTo>
                <a:lnTo>
                  <a:pt x="5516842" y="3238500"/>
                </a:lnTo>
                <a:lnTo>
                  <a:pt x="5527319" y="3187700"/>
                </a:lnTo>
                <a:lnTo>
                  <a:pt x="5537009" y="3136900"/>
                </a:lnTo>
                <a:lnTo>
                  <a:pt x="5545874" y="3086100"/>
                </a:lnTo>
                <a:lnTo>
                  <a:pt x="5553875" y="3035300"/>
                </a:lnTo>
                <a:lnTo>
                  <a:pt x="5560987" y="2984500"/>
                </a:lnTo>
                <a:lnTo>
                  <a:pt x="5567184" y="2933700"/>
                </a:lnTo>
                <a:lnTo>
                  <a:pt x="5572417" y="2882900"/>
                </a:lnTo>
                <a:lnTo>
                  <a:pt x="5576659" y="2832100"/>
                </a:lnTo>
                <a:lnTo>
                  <a:pt x="5579872" y="2781300"/>
                </a:lnTo>
                <a:lnTo>
                  <a:pt x="5582043" y="2717800"/>
                </a:lnTo>
                <a:lnTo>
                  <a:pt x="5583123" y="2667000"/>
                </a:lnTo>
                <a:close/>
              </a:path>
            </a:pathLst>
          </a:custGeom>
          <a:solidFill>
            <a:srgbClr val="F7F7F7">
              <a:alpha val="72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F7A0B1D-3965-48CE-B43A-3889C1EE8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381946"/>
            <a:ext cx="9266465" cy="794088"/>
          </a:xfrm>
        </p:spPr>
        <p:txBody>
          <a:bodyPr>
            <a:normAutofit/>
          </a:bodyPr>
          <a:lstStyle/>
          <a:p>
            <a:pPr algn="l"/>
            <a:r>
              <a:rPr lang="en-GB" sz="4411" dirty="0">
                <a:solidFill>
                  <a:srgbClr val="6D1229"/>
                </a:solidFill>
              </a:rPr>
              <a:t>What are the benefits for the staff?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3A8B3E-39A4-4682-B411-4016724D87D5}"/>
              </a:ext>
            </a:extLst>
          </p:cNvPr>
          <p:cNvSpPr/>
          <p:nvPr/>
        </p:nvSpPr>
        <p:spPr>
          <a:xfrm>
            <a:off x="165100" y="1338407"/>
            <a:ext cx="10363200" cy="5842497"/>
          </a:xfrm>
          <a:prstGeom prst="rect">
            <a:avLst/>
          </a:prstGeom>
          <a:noFill/>
          <a:ln>
            <a:solidFill>
              <a:srgbClr val="C7A25A"/>
            </a:solidFill>
          </a:ln>
        </p:spPr>
        <p:txBody>
          <a:bodyPr wrap="square">
            <a:spAutoFit/>
          </a:bodyPr>
          <a:lstStyle/>
          <a:p>
            <a:pPr marL="504200" indent="-504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D1229"/>
                </a:solidFill>
              </a:rPr>
              <a:t>Cluster groups, local partnerships, peer-to-peer</a:t>
            </a:r>
          </a:p>
          <a:p>
            <a:pPr marL="504200" indent="-504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D1229"/>
                </a:solidFill>
              </a:rPr>
              <a:t>Strong professional development at all levels (NPQs)</a:t>
            </a:r>
          </a:p>
          <a:p>
            <a:pPr marL="504200" indent="-504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D1229"/>
                </a:solidFill>
              </a:rPr>
              <a:t>Clear career progression pathway</a:t>
            </a:r>
          </a:p>
          <a:p>
            <a:pPr marL="504200" indent="-504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D1229"/>
                </a:solidFill>
              </a:rPr>
              <a:t>Talent spotting and succession planning</a:t>
            </a:r>
          </a:p>
          <a:p>
            <a:pPr marL="504200" indent="-504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D1229"/>
                </a:solidFill>
              </a:rPr>
              <a:t>Central team support and services</a:t>
            </a:r>
          </a:p>
          <a:p>
            <a:pPr marL="504200" indent="-504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D1229"/>
                </a:solidFill>
              </a:rPr>
              <a:t>Access to wider expertise, resources, practice</a:t>
            </a:r>
          </a:p>
          <a:p>
            <a:pPr marL="504200" indent="-504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D1229"/>
                </a:solidFill>
              </a:rPr>
              <a:t>Commitment to being an employer of choice</a:t>
            </a:r>
          </a:p>
          <a:p>
            <a:pPr marL="504200" indent="-504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D1229"/>
                </a:solidFill>
              </a:rPr>
              <a:t>Beneficial terms and conditions and commitment to wellbeing; being part of the Trust family</a:t>
            </a:r>
          </a:p>
        </p:txBody>
      </p:sp>
    </p:spTree>
    <p:extLst>
      <p:ext uri="{BB962C8B-B14F-4D97-AF65-F5344CB8AC3E}">
        <p14:creationId xmlns:p14="http://schemas.microsoft.com/office/powerpoint/2010/main" val="1598543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10267</TotalTime>
  <Words>1180</Words>
  <Application>Microsoft Office PowerPoint</Application>
  <PresentationFormat>Custom</PresentationFormat>
  <Paragraphs>188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Trebuchet MS</vt:lpstr>
      <vt:lpstr>Verdana</vt:lpstr>
      <vt:lpstr>Office Theme</vt:lpstr>
      <vt:lpstr>The Newman Catholic Trust &amp;  St Bonaventure’s</vt:lpstr>
      <vt:lpstr>PowerPoint Presentation</vt:lpstr>
      <vt:lpstr>PowerPoint Presentation</vt:lpstr>
      <vt:lpstr>PowerPoint Presentation</vt:lpstr>
      <vt:lpstr>Our Trust Strategy</vt:lpstr>
      <vt:lpstr>Our strategy - how do we do this?</vt:lpstr>
      <vt:lpstr>Why a Trust?</vt:lpstr>
      <vt:lpstr>What are the benefits for the children?</vt:lpstr>
      <vt:lpstr>What are the benefits for the staff?</vt:lpstr>
      <vt:lpstr>What are the benefits for schools?</vt:lpstr>
      <vt:lpstr>Why now?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Director onboarding &amp; welcome pack</dc:title>
  <dc:creator>Danny Doyle</dc:creator>
  <cp:lastModifiedBy>Danny Doyle</cp:lastModifiedBy>
  <cp:revision>25</cp:revision>
  <dcterms:created xsi:type="dcterms:W3CDTF">2022-10-27T09:50:14Z</dcterms:created>
  <dcterms:modified xsi:type="dcterms:W3CDTF">2024-05-20T16:55:43Z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2022-09-27T00:00:00Z</vt:filetime>
  </property>
  <property fmtid="{D5CDD505-2E9C-101B-9397-08002B2CF9AE}" pid="3" name="Creator">
    <vt:lpwstr>Adobe InDesign 17.3 (Macintosh)</vt:lpwstr>
  </property>
  <property fmtid="{D5CDD505-2E9C-101B-9397-08002B2CF9AE}" pid="4" name="LastSaved">
    <vt:filetime>2022-10-27T00:00:00Z</vt:filetime>
  </property>
</Properties>
</file>